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82" r:id="rId3"/>
    <p:sldId id="336" r:id="rId4"/>
    <p:sldId id="322" r:id="rId5"/>
    <p:sldId id="321" r:id="rId6"/>
    <p:sldId id="326" r:id="rId7"/>
    <p:sldId id="279" r:id="rId8"/>
    <p:sldId id="278" r:id="rId9"/>
    <p:sldId id="270" r:id="rId10"/>
    <p:sldId id="333" r:id="rId11"/>
    <p:sldId id="283" r:id="rId12"/>
    <p:sldId id="324" r:id="rId13"/>
    <p:sldId id="334" r:id="rId14"/>
    <p:sldId id="315" r:id="rId15"/>
    <p:sldId id="323" r:id="rId16"/>
    <p:sldId id="276" r:id="rId17"/>
    <p:sldId id="272" r:id="rId18"/>
    <p:sldId id="329" r:id="rId19"/>
    <p:sldId id="330" r:id="rId20"/>
    <p:sldId id="337" r:id="rId21"/>
    <p:sldId id="325" r:id="rId22"/>
    <p:sldId id="320" r:id="rId23"/>
    <p:sldId id="263" r:id="rId24"/>
    <p:sldId id="267" r:id="rId25"/>
    <p:sldId id="285" r:id="rId26"/>
    <p:sldId id="291"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28"/>
    <p:restoredTop sz="87042"/>
  </p:normalViewPr>
  <p:slideViewPr>
    <p:cSldViewPr snapToGrid="0">
      <p:cViewPr varScale="1">
        <p:scale>
          <a:sx n="127" d="100"/>
          <a:sy n="127" d="100"/>
        </p:scale>
        <p:origin x="1272" y="11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1BFC0-4414-B241-A21B-A3C0E1715D74}"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5525B-FB78-624E-B4E7-A7A43BC04660}" type="slidenum">
              <a:rPr lang="en-US" smtClean="0"/>
              <a:t>‹#›</a:t>
            </a:fld>
            <a:endParaRPr lang="en-US"/>
          </a:p>
        </p:txBody>
      </p:sp>
    </p:spTree>
    <p:extLst>
      <p:ext uri="{BB962C8B-B14F-4D97-AF65-F5344CB8AC3E}">
        <p14:creationId xmlns:p14="http://schemas.microsoft.com/office/powerpoint/2010/main" val="378442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2C1D526-45A5-2014-DE76-1E94619DCC3C}"/>
              </a:ext>
            </a:extLst>
          </p:cNvPr>
          <p:cNvSpPr>
            <a:spLocks noGrp="1" noChangeArrowheads="1"/>
          </p:cNvSpPr>
          <p:nvPr>
            <p:ph type="sldNum" sz="quarter" idx="5"/>
          </p:nvPr>
        </p:nvSpPr>
        <p:spPr>
          <a:ln/>
        </p:spPr>
        <p:txBody>
          <a:bodyPr/>
          <a:lstStyle/>
          <a:p>
            <a:fld id="{023DBE6B-BD84-AB44-8DFD-6009076C088B}" type="slidenum">
              <a:rPr lang="en-US" altLang="en-US"/>
              <a:pPr/>
              <a:t>2</a:t>
            </a:fld>
            <a:endParaRPr lang="en-US" altLang="en-US"/>
          </a:p>
        </p:txBody>
      </p:sp>
      <p:sp>
        <p:nvSpPr>
          <p:cNvPr id="59394" name="Rectangle 2">
            <a:extLst>
              <a:ext uri="{FF2B5EF4-FFF2-40B4-BE49-F238E27FC236}">
                <a16:creationId xmlns:a16="http://schemas.microsoft.com/office/drawing/2014/main" id="{47408B39-0B5E-DF66-CB99-340E5F0C90E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0C047515-9963-8D43-D506-9313167C889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Torque required for skinning of the periderm for Russet Burbank tuber samples from 2007 (a) and 2008 (b) measured on different days of the calendar year. Arrows indicate data points for tubers 1 day after harvest without a vine-kill treatment. Tubers were harvested at early (circles), middle (squares) or late season (triangles) from plants treated with vine desiccant (filled symbols) or untreated (unfilled symbols).</a:t>
            </a:r>
          </a:p>
          <a:p>
            <a:r>
              <a:rPr lang="en-US" dirty="0"/>
              <a:t>Time to stop tubers from growing depends on date of vine kill. Earlier is less effective.</a:t>
            </a:r>
          </a:p>
          <a:p>
            <a:endParaRPr lang="en-US" dirty="0"/>
          </a:p>
          <a:p>
            <a:r>
              <a:rPr lang="en-US" dirty="0" err="1"/>
              <a:t>Reglone</a:t>
            </a:r>
            <a:r>
              <a:rPr lang="en-US" dirty="0"/>
              <a:t>® (active ingredient diquat dibromide, Syngenta Crop Protection, Greensboro, NC), was used for vine-kill treatments. Product was applied as a foliar spray twice, 2 weeks and 1 week prior to harvest, at a rate of 1.43 L/ha after diluting 1:2000 with water. On the day of harvest, vines were cut above the soil line with hand shears and tubers laid up with a tractor mounted single row lifter. Tubers without evidence of disease or damage and with &lt;2% of the tuber surface “skinned”, typically 0%, were collected in crates and preconditioned for three to 6 weeks in a storage locker at </a:t>
            </a:r>
            <a:r>
              <a:rPr lang="en-US" dirty="0" err="1"/>
              <a:t>12.7°C</a:t>
            </a:r>
            <a:r>
              <a:rPr lang="en-US" dirty="0"/>
              <a:t> and 90–95% relative humidity. Tubers were harvested on July 24, August 21 and Sept 18, 2007 and on July 28, August 20 and September 24, 2008 with the last harvest in both years being 1–2 weeks after complete natural senescence of stems had occurred.</a:t>
            </a:r>
          </a:p>
        </p:txBody>
      </p:sp>
      <p:sp>
        <p:nvSpPr>
          <p:cNvPr id="4" name="Slide Number Placeholder 3"/>
          <p:cNvSpPr>
            <a:spLocks noGrp="1"/>
          </p:cNvSpPr>
          <p:nvPr>
            <p:ph type="sldNum" sz="quarter" idx="5"/>
          </p:nvPr>
        </p:nvSpPr>
        <p:spPr/>
        <p:txBody>
          <a:bodyPr/>
          <a:lstStyle/>
          <a:p>
            <a:fld id="{E915525B-FB78-624E-B4E7-A7A43BC04660}" type="slidenum">
              <a:rPr lang="en-US" smtClean="0"/>
              <a:t>11</a:t>
            </a:fld>
            <a:endParaRPr lang="en-US"/>
          </a:p>
        </p:txBody>
      </p:sp>
    </p:spTree>
    <p:extLst>
      <p:ext uri="{BB962C8B-B14F-4D97-AF65-F5344CB8AC3E}">
        <p14:creationId xmlns:p14="http://schemas.microsoft.com/office/powerpoint/2010/main" val="2517081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CD5B-F2C9-F542-3EB3-11592505E0BF}"/>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3FABA96-5B61-34E8-26A2-3F8C7444CD03}"/>
              </a:ext>
            </a:extLst>
          </p:cNvPr>
          <p:cNvSpPr>
            <a:spLocks noGrp="1" noChangeArrowheads="1"/>
          </p:cNvSpPr>
          <p:nvPr>
            <p:ph type="sldNum" sz="quarter" idx="5"/>
          </p:nvPr>
        </p:nvSpPr>
        <p:spPr>
          <a:ln/>
        </p:spPr>
        <p:txBody>
          <a:bodyPr/>
          <a:lstStyle/>
          <a:p>
            <a:fld id="{023DBE6B-BD84-AB44-8DFD-6009076C088B}" type="slidenum">
              <a:rPr lang="en-US" altLang="en-US"/>
              <a:pPr/>
              <a:t>12</a:t>
            </a:fld>
            <a:endParaRPr lang="en-US" altLang="en-US"/>
          </a:p>
        </p:txBody>
      </p:sp>
      <p:sp>
        <p:nvSpPr>
          <p:cNvPr id="59394" name="Rectangle 2">
            <a:extLst>
              <a:ext uri="{FF2B5EF4-FFF2-40B4-BE49-F238E27FC236}">
                <a16:creationId xmlns:a16="http://schemas.microsoft.com/office/drawing/2014/main" id="{558855A0-3974-B370-692F-14B29948A79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67CE418F-FA7E-DB86-93D0-6852C0A0349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00548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64A2F-67CC-1058-B1CC-CEA7E78247F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C682AAF-EF48-7C48-87F9-517BD76BB395}"/>
              </a:ext>
            </a:extLst>
          </p:cNvPr>
          <p:cNvSpPr>
            <a:spLocks noGrp="1" noChangeArrowheads="1"/>
          </p:cNvSpPr>
          <p:nvPr>
            <p:ph type="sldNum" sz="quarter" idx="5"/>
          </p:nvPr>
        </p:nvSpPr>
        <p:spPr>
          <a:ln/>
        </p:spPr>
        <p:txBody>
          <a:bodyPr/>
          <a:lstStyle/>
          <a:p>
            <a:fld id="{023DBE6B-BD84-AB44-8DFD-6009076C088B}" type="slidenum">
              <a:rPr lang="en-US" altLang="en-US"/>
              <a:pPr/>
              <a:t>13</a:t>
            </a:fld>
            <a:endParaRPr lang="en-US" altLang="en-US"/>
          </a:p>
        </p:txBody>
      </p:sp>
      <p:sp>
        <p:nvSpPr>
          <p:cNvPr id="59394" name="Rectangle 2">
            <a:extLst>
              <a:ext uri="{FF2B5EF4-FFF2-40B4-BE49-F238E27FC236}">
                <a16:creationId xmlns:a16="http://schemas.microsoft.com/office/drawing/2014/main" id="{1AD83C68-0192-C84F-FD8B-8A7639A3F03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9DBB4572-807B-B512-5545-6B18B509F60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dirty="0"/>
              <a:t>Recovery out of storage. Like recovery at the chip plant.</a:t>
            </a:r>
          </a:p>
          <a:p>
            <a:endParaRPr lang="en-US" altLang="en-US" dirty="0"/>
          </a:p>
          <a:p>
            <a:r>
              <a:rPr lang="en-US" altLang="en-US" dirty="0"/>
              <a:t>A rapid decrease in water vapor conductance was detected during the first 24 h of healing after mature, whole tubers were wounded by tangentially cutting into the cortex. The rapid decline in vapor conductance, indicating deposition of soluble waxes, was not concurrent with detectable deposition of polymeric phenolic or polymeric aliphatic components of the suberin polyester; instead these polymerized components were detected after vapor conductance decreased by approximately 80% and was nearly stable. The vapor conductance of wound healing tubers declined in a log-linear fashion during the first 1 to 3 days after wounding depending upon tuber maturity and genotype. </a:t>
            </a:r>
            <a:r>
              <a:rPr lang="en-US" altLang="en-US" dirty="0" err="1"/>
              <a:t>Lulai</a:t>
            </a:r>
            <a:endParaRPr lang="en-US" altLang="en-US" dirty="0"/>
          </a:p>
        </p:txBody>
      </p:sp>
    </p:spTree>
    <p:extLst>
      <p:ext uri="{BB962C8B-B14F-4D97-AF65-F5344CB8AC3E}">
        <p14:creationId xmlns:p14="http://schemas.microsoft.com/office/powerpoint/2010/main" val="428296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B248D4C-19CE-16E7-DF97-2968BC011239}"/>
              </a:ext>
            </a:extLst>
          </p:cNvPr>
          <p:cNvSpPr>
            <a:spLocks noGrp="1" noChangeArrowheads="1"/>
          </p:cNvSpPr>
          <p:nvPr>
            <p:ph type="sldNum" sz="quarter" idx="5"/>
          </p:nvPr>
        </p:nvSpPr>
        <p:spPr>
          <a:ln/>
        </p:spPr>
        <p:txBody>
          <a:bodyPr/>
          <a:lstStyle/>
          <a:p>
            <a:fld id="{D3C8B2B9-9719-B742-B07F-10742F45680C}" type="slidenum">
              <a:rPr lang="en-US" altLang="en-US"/>
              <a:pPr/>
              <a:t>14</a:t>
            </a:fld>
            <a:endParaRPr lang="en-US" altLang="en-US"/>
          </a:p>
        </p:txBody>
      </p:sp>
      <p:sp>
        <p:nvSpPr>
          <p:cNvPr id="120834" name="Rectangle 2">
            <a:extLst>
              <a:ext uri="{FF2B5EF4-FFF2-40B4-BE49-F238E27FC236}">
                <a16:creationId xmlns:a16="http://schemas.microsoft.com/office/drawing/2014/main" id="{1C998F70-D4A7-A034-B31C-6ED3A6A93FE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0835" name="Rectangle 3">
            <a:extLst>
              <a:ext uri="{FF2B5EF4-FFF2-40B4-BE49-F238E27FC236}">
                <a16:creationId xmlns:a16="http://schemas.microsoft.com/office/drawing/2014/main" id="{6594D35D-EE9D-A2C9-7893-643066566F6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CBE07-E6EF-5A76-43B9-A4F4F05605D7}"/>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1852E32-763A-7AEA-1329-C65AA0EB6DA5}"/>
              </a:ext>
            </a:extLst>
          </p:cNvPr>
          <p:cNvSpPr>
            <a:spLocks noGrp="1" noChangeArrowheads="1"/>
          </p:cNvSpPr>
          <p:nvPr>
            <p:ph type="sldNum" sz="quarter" idx="5"/>
          </p:nvPr>
        </p:nvSpPr>
        <p:spPr>
          <a:ln/>
        </p:spPr>
        <p:txBody>
          <a:bodyPr/>
          <a:lstStyle/>
          <a:p>
            <a:fld id="{023DBE6B-BD84-AB44-8DFD-6009076C088B}" type="slidenum">
              <a:rPr lang="en-US" altLang="en-US"/>
              <a:pPr/>
              <a:t>15</a:t>
            </a:fld>
            <a:endParaRPr lang="en-US" altLang="en-US"/>
          </a:p>
        </p:txBody>
      </p:sp>
      <p:sp>
        <p:nvSpPr>
          <p:cNvPr id="59394" name="Rectangle 2">
            <a:extLst>
              <a:ext uri="{FF2B5EF4-FFF2-40B4-BE49-F238E27FC236}">
                <a16:creationId xmlns:a16="http://schemas.microsoft.com/office/drawing/2014/main" id="{0C55618E-8DEC-3598-C7D9-700BBD4E5A96}"/>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24927464-9904-4286-49C4-AB18CDB2B13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b="0" i="0" u="none" strike="noStrike" dirty="0">
                <a:solidFill>
                  <a:srgbClr val="000000"/>
                </a:solidFill>
                <a:effectLst/>
                <a:latin typeface="Lora Regular"/>
              </a:rPr>
              <a:t>Dry rot is probably the most important cause of postharvest potato losses in the northeastern United States and nationwide. Found in soil. Progeny tubers are not usually infected until harvest because F. </a:t>
            </a:r>
            <a:r>
              <a:rPr lang="en-US" b="0" i="1" u="none" strike="noStrike" dirty="0" err="1">
                <a:solidFill>
                  <a:srgbClr val="000000"/>
                </a:solidFill>
                <a:effectLst/>
                <a:latin typeface="Lora Regular"/>
              </a:rPr>
              <a:t>sambucinum</a:t>
            </a:r>
            <a:r>
              <a:rPr lang="en-US" b="0" i="1" u="none" strike="noStrike" dirty="0">
                <a:solidFill>
                  <a:srgbClr val="000000"/>
                </a:solidFill>
                <a:effectLst/>
                <a:latin typeface="Lora Regular"/>
              </a:rPr>
              <a:t> </a:t>
            </a:r>
            <a:r>
              <a:rPr lang="en-US" b="0" i="0" u="none" strike="noStrike" dirty="0">
                <a:solidFill>
                  <a:srgbClr val="000000"/>
                </a:solidFill>
                <a:effectLst/>
                <a:latin typeface="Lora Regular"/>
              </a:rPr>
              <a:t>and </a:t>
            </a:r>
            <a:r>
              <a:rPr lang="en-US" b="0" i="1" u="none" strike="noStrike" dirty="0">
                <a:solidFill>
                  <a:srgbClr val="000000"/>
                </a:solidFill>
                <a:effectLst/>
                <a:latin typeface="Lora Regular"/>
              </a:rPr>
              <a:t>F. </a:t>
            </a:r>
            <a:r>
              <a:rPr lang="en-US" b="0" i="1" u="none" strike="noStrike" dirty="0" err="1">
                <a:solidFill>
                  <a:srgbClr val="000000"/>
                </a:solidFill>
                <a:effectLst/>
                <a:latin typeface="Lora Regular"/>
              </a:rPr>
              <a:t>solani</a:t>
            </a:r>
            <a:r>
              <a:rPr lang="en-US" b="0" i="1" u="none" strike="noStrike" dirty="0">
                <a:solidFill>
                  <a:srgbClr val="000000"/>
                </a:solidFill>
                <a:effectLst/>
                <a:latin typeface="Lora Regular"/>
              </a:rPr>
              <a:t> </a:t>
            </a:r>
            <a:r>
              <a:rPr lang="en-US" b="0" i="0" u="none" strike="noStrike" dirty="0">
                <a:solidFill>
                  <a:srgbClr val="000000"/>
                </a:solidFill>
                <a:effectLst/>
                <a:latin typeface="Lora Regular"/>
              </a:rPr>
              <a:t>cannot cause infection unless they penetrate the skin and the potato skin is rarely injured during the growing season. Growth cracks, however, can become infected with </a:t>
            </a:r>
            <a:r>
              <a:rPr lang="en-US" b="0" i="1" u="none" strike="noStrike" dirty="0">
                <a:solidFill>
                  <a:srgbClr val="000000"/>
                </a:solidFill>
                <a:effectLst/>
                <a:latin typeface="Lora Regular"/>
              </a:rPr>
              <a:t>Fusarium. </a:t>
            </a:r>
            <a:r>
              <a:rPr lang="en-US" b="0" i="0" u="none" strike="noStrike" dirty="0">
                <a:solidFill>
                  <a:srgbClr val="000000"/>
                </a:solidFill>
                <a:effectLst/>
                <a:latin typeface="Lora Regular"/>
              </a:rPr>
              <a:t>Damage to tubers at harvest provides a multitude of points of entry for spores that are dormant in soil or on the surface of the tuber. Cornell extension.</a:t>
            </a:r>
          </a:p>
          <a:p>
            <a:endParaRPr lang="en-US" b="0" i="0" u="none" strike="noStrike" dirty="0">
              <a:solidFill>
                <a:srgbClr val="000000"/>
              </a:solidFill>
              <a:effectLst/>
              <a:latin typeface="Lora Regular"/>
            </a:endParaRPr>
          </a:p>
          <a:p>
            <a:r>
              <a:rPr lang="en-US" b="0" i="0" u="none" strike="noStrike" dirty="0">
                <a:solidFill>
                  <a:srgbClr val="000000"/>
                </a:solidFill>
                <a:effectLst/>
                <a:latin typeface="Lora Regular"/>
              </a:rPr>
              <a:t>Pythium fungus needs wounds to penetrate tuber. Most problematic during warm harvests.</a:t>
            </a:r>
          </a:p>
          <a:p>
            <a:endParaRPr lang="en-US" b="0" i="0" u="none" strike="noStrike" dirty="0">
              <a:solidFill>
                <a:srgbClr val="000000"/>
              </a:solidFill>
              <a:effectLst/>
              <a:latin typeface="Lora Regular"/>
            </a:endParaRPr>
          </a:p>
          <a:p>
            <a:r>
              <a:rPr lang="en-US" b="0" i="0" u="none" strike="noStrike" dirty="0">
                <a:solidFill>
                  <a:srgbClr val="000000"/>
                </a:solidFill>
                <a:effectLst/>
                <a:latin typeface="Lora Regular"/>
              </a:rPr>
              <a:t>Pink rot. </a:t>
            </a:r>
            <a:r>
              <a:rPr lang="en-US" b="0" i="0" u="none" strike="noStrike" dirty="0">
                <a:solidFill>
                  <a:srgbClr val="000000"/>
                </a:solidFill>
                <a:effectLst/>
                <a:latin typeface="Gotham SSm A"/>
              </a:rPr>
              <a:t>Although initial infection occurs during the early stages of tuber development, the disease becomes most apparent during harvest. Tubers infected with pink </a:t>
            </a:r>
            <a:r>
              <a:rPr lang="en-US" b="0" i="0" u="none" strike="noStrike" dirty="0" err="1">
                <a:solidFill>
                  <a:srgbClr val="000000"/>
                </a:solidFill>
                <a:effectLst/>
                <a:latin typeface="Gotham SSm A"/>
              </a:rPr>
              <a:t>ro</a:t>
            </a:r>
            <a:r>
              <a:rPr lang="en-US" b="0" i="0" u="none" strike="noStrike" dirty="0">
                <a:solidFill>
                  <a:srgbClr val="000000"/>
                </a:solidFill>
                <a:effectLst/>
                <a:latin typeface="Gotham SSm A"/>
              </a:rPr>
              <a:t> t in the field will rot during harvest and handling, allowing the pathogen to come into contact with healthy tubers. Wounds and bruises on tubers caused by harvesting and handling provide entry points for the pathogen into healthy tubers, and thus post-harvest rotting is usually more severe than field infection. In moist storage conditions with poor ventilation, the disease spreads rapidly.</a:t>
            </a:r>
            <a:r>
              <a:rPr lang="en-US" b="0" i="0" u="none" strike="noStrike" dirty="0">
                <a:solidFill>
                  <a:srgbClr val="000000"/>
                </a:solidFill>
                <a:effectLst/>
                <a:latin typeface="Lora Regular"/>
              </a:rPr>
              <a:t> MSU extension.</a:t>
            </a:r>
          </a:p>
          <a:p>
            <a:endParaRPr lang="en-US" b="0" i="0" u="none" strike="noStrike" dirty="0">
              <a:solidFill>
                <a:srgbClr val="000000"/>
              </a:solidFill>
              <a:effectLst/>
              <a:latin typeface="Lora Regular"/>
            </a:endParaRPr>
          </a:p>
          <a:p>
            <a:endParaRPr lang="en-US" b="0" i="0" u="none" strike="noStrike" dirty="0">
              <a:solidFill>
                <a:srgbClr val="000000"/>
              </a:solidFill>
              <a:effectLst/>
              <a:latin typeface="Lora Regular"/>
            </a:endParaRPr>
          </a:p>
          <a:p>
            <a:endParaRPr lang="en-US" b="0" i="0" u="none" strike="noStrike" dirty="0">
              <a:solidFill>
                <a:srgbClr val="000000"/>
              </a:solidFill>
              <a:effectLst/>
              <a:latin typeface="Lora Regular"/>
            </a:endParaRPr>
          </a:p>
          <a:p>
            <a:endParaRPr lang="en-US" altLang="en-US" dirty="0"/>
          </a:p>
        </p:txBody>
      </p:sp>
    </p:spTree>
    <p:extLst>
      <p:ext uri="{BB962C8B-B14F-4D97-AF65-F5344CB8AC3E}">
        <p14:creationId xmlns:p14="http://schemas.microsoft.com/office/powerpoint/2010/main" val="372275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4367B-8D44-8346-9DE0-C4788E3E0E58}" type="slidenum">
              <a:rPr lang="en-US" smtClean="0"/>
              <a:t>16</a:t>
            </a:fld>
            <a:endParaRPr lang="en-US"/>
          </a:p>
        </p:txBody>
      </p:sp>
      <p:sp>
        <p:nvSpPr>
          <p:cNvPr id="5" name="Date Placeholder 4">
            <a:extLst>
              <a:ext uri="{FF2B5EF4-FFF2-40B4-BE49-F238E27FC236}">
                <a16:creationId xmlns:a16="http://schemas.microsoft.com/office/drawing/2014/main" id="{B7AADFAD-A0E9-795E-61B0-1F746699C30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078648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Brick wall of defense</a:t>
            </a:r>
          </a:p>
          <a:p>
            <a:endParaRPr lang="en-US" dirty="0"/>
          </a:p>
        </p:txBody>
      </p:sp>
      <p:sp>
        <p:nvSpPr>
          <p:cNvPr id="4" name="Slide Number Placeholder 3"/>
          <p:cNvSpPr>
            <a:spLocks noGrp="1"/>
          </p:cNvSpPr>
          <p:nvPr>
            <p:ph type="sldNum" sz="quarter" idx="5"/>
          </p:nvPr>
        </p:nvSpPr>
        <p:spPr/>
        <p:txBody>
          <a:bodyPr/>
          <a:lstStyle/>
          <a:p>
            <a:fld id="{E915525B-FB78-624E-B4E7-A7A43BC04660}" type="slidenum">
              <a:rPr lang="en-US" smtClean="0"/>
              <a:t>17</a:t>
            </a:fld>
            <a:endParaRPr lang="en-US"/>
          </a:p>
        </p:txBody>
      </p:sp>
    </p:spTree>
    <p:extLst>
      <p:ext uri="{BB962C8B-B14F-4D97-AF65-F5344CB8AC3E}">
        <p14:creationId xmlns:p14="http://schemas.microsoft.com/office/powerpoint/2010/main" val="3659749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scab</a:t>
            </a:r>
          </a:p>
          <a:p>
            <a:endParaRPr lang="en-US" dirty="0"/>
          </a:p>
          <a:p>
            <a:r>
              <a:rPr lang="en-US" dirty="0"/>
              <a:t>High humidity and warm are best for wound healing</a:t>
            </a:r>
          </a:p>
        </p:txBody>
      </p:sp>
      <p:sp>
        <p:nvSpPr>
          <p:cNvPr id="4" name="Slide Number Placeholder 3"/>
          <p:cNvSpPr>
            <a:spLocks noGrp="1"/>
          </p:cNvSpPr>
          <p:nvPr>
            <p:ph type="sldNum" sz="quarter" idx="5"/>
          </p:nvPr>
        </p:nvSpPr>
        <p:spPr/>
        <p:txBody>
          <a:bodyPr/>
          <a:lstStyle/>
          <a:p>
            <a:fld id="{E915525B-FB78-624E-B4E7-A7A43BC04660}" type="slidenum">
              <a:rPr lang="en-US" smtClean="0"/>
              <a:t>18</a:t>
            </a:fld>
            <a:endParaRPr lang="en-US"/>
          </a:p>
        </p:txBody>
      </p:sp>
    </p:spTree>
    <p:extLst>
      <p:ext uri="{BB962C8B-B14F-4D97-AF65-F5344CB8AC3E}">
        <p14:creationId xmlns:p14="http://schemas.microsoft.com/office/powerpoint/2010/main" val="2934749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pitchFamily="2" charset="0"/>
              </a:rPr>
              <a:t>It takes 2-3 weeks at optimal temperature to produce a fully protective wound periderm</a:t>
            </a:r>
          </a:p>
          <a:p>
            <a:endParaRPr lang="en-US" dirty="0"/>
          </a:p>
        </p:txBody>
      </p:sp>
      <p:sp>
        <p:nvSpPr>
          <p:cNvPr id="4" name="Slide Number Placeholder 3"/>
          <p:cNvSpPr>
            <a:spLocks noGrp="1"/>
          </p:cNvSpPr>
          <p:nvPr>
            <p:ph type="sldNum" sz="quarter" idx="5"/>
          </p:nvPr>
        </p:nvSpPr>
        <p:spPr/>
        <p:txBody>
          <a:bodyPr/>
          <a:lstStyle/>
          <a:p>
            <a:fld id="{E915525B-FB78-624E-B4E7-A7A43BC04660}" type="slidenum">
              <a:rPr lang="en-US" smtClean="0"/>
              <a:t>19</a:t>
            </a:fld>
            <a:endParaRPr lang="en-US"/>
          </a:p>
        </p:txBody>
      </p:sp>
    </p:spTree>
    <p:extLst>
      <p:ext uri="{BB962C8B-B14F-4D97-AF65-F5344CB8AC3E}">
        <p14:creationId xmlns:p14="http://schemas.microsoft.com/office/powerpoint/2010/main" val="406422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for two varieties </a:t>
            </a:r>
            <a:r>
              <a:rPr lang="en-US" dirty="0" err="1"/>
              <a:t>BelRus</a:t>
            </a:r>
            <a:r>
              <a:rPr lang="en-US" dirty="0"/>
              <a:t> and Superior</a:t>
            </a:r>
          </a:p>
          <a:p>
            <a:endParaRPr lang="en-US" dirty="0"/>
          </a:p>
          <a:p>
            <a:r>
              <a:rPr lang="en-US" dirty="0" err="1"/>
              <a:t>Pectobacterium</a:t>
            </a:r>
            <a:r>
              <a:rPr lang="en-US" dirty="0"/>
              <a:t> and F. </a:t>
            </a:r>
            <a:r>
              <a:rPr lang="en-US" dirty="0" err="1"/>
              <a:t>Sambucinum</a:t>
            </a:r>
            <a:endParaRPr lang="en-US" dirty="0"/>
          </a:p>
          <a:p>
            <a:endParaRPr lang="en-US" dirty="0"/>
          </a:p>
          <a:p>
            <a:r>
              <a:rPr lang="en-US" dirty="0"/>
              <a:t>2-3 times longer at 50-55 F</a:t>
            </a:r>
          </a:p>
        </p:txBody>
      </p:sp>
      <p:sp>
        <p:nvSpPr>
          <p:cNvPr id="4" name="Slide Number Placeholder 3"/>
          <p:cNvSpPr>
            <a:spLocks noGrp="1"/>
          </p:cNvSpPr>
          <p:nvPr>
            <p:ph type="sldNum" sz="quarter" idx="5"/>
          </p:nvPr>
        </p:nvSpPr>
        <p:spPr/>
        <p:txBody>
          <a:bodyPr/>
          <a:lstStyle/>
          <a:p>
            <a:fld id="{3124367B-8D44-8346-9DE0-C4788E3E0E58}" type="slidenum">
              <a:rPr lang="en-US" smtClean="0"/>
              <a:t>20</a:t>
            </a:fld>
            <a:endParaRPr lang="en-US"/>
          </a:p>
        </p:txBody>
      </p:sp>
      <p:sp>
        <p:nvSpPr>
          <p:cNvPr id="5" name="Date Placeholder 4">
            <a:extLst>
              <a:ext uri="{FF2B5EF4-FFF2-40B4-BE49-F238E27FC236}">
                <a16:creationId xmlns:a16="http://schemas.microsoft.com/office/drawing/2014/main" id="{C83A37A7-CD51-133D-4F3B-3D0584D5BD4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5359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D744-7B98-333D-E278-A23DE29DECA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9226204-A2BF-089C-39CC-0D049389B130}"/>
              </a:ext>
            </a:extLst>
          </p:cNvPr>
          <p:cNvSpPr>
            <a:spLocks noGrp="1" noChangeArrowheads="1"/>
          </p:cNvSpPr>
          <p:nvPr>
            <p:ph type="sldNum" sz="quarter" idx="5"/>
          </p:nvPr>
        </p:nvSpPr>
        <p:spPr>
          <a:ln/>
        </p:spPr>
        <p:txBody>
          <a:bodyPr/>
          <a:lstStyle/>
          <a:p>
            <a:fld id="{023DBE6B-BD84-AB44-8DFD-6009076C088B}" type="slidenum">
              <a:rPr lang="en-US" altLang="en-US"/>
              <a:pPr/>
              <a:t>3</a:t>
            </a:fld>
            <a:endParaRPr lang="en-US" altLang="en-US"/>
          </a:p>
        </p:txBody>
      </p:sp>
      <p:sp>
        <p:nvSpPr>
          <p:cNvPr id="59394" name="Rectangle 2">
            <a:extLst>
              <a:ext uri="{FF2B5EF4-FFF2-40B4-BE49-F238E27FC236}">
                <a16:creationId xmlns:a16="http://schemas.microsoft.com/office/drawing/2014/main" id="{45E22024-5612-53DB-69B0-9D5E2CD01D04}"/>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CA18DD3E-0EBE-75A7-9475-E54F8CC904B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963500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1C973-B3DA-3494-537F-3E4C675FFE8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2E17911-CE71-5D89-C433-F9515C28E3CF}"/>
              </a:ext>
            </a:extLst>
          </p:cNvPr>
          <p:cNvSpPr>
            <a:spLocks noGrp="1" noChangeArrowheads="1"/>
          </p:cNvSpPr>
          <p:nvPr>
            <p:ph type="sldNum" sz="quarter" idx="5"/>
          </p:nvPr>
        </p:nvSpPr>
        <p:spPr>
          <a:ln/>
        </p:spPr>
        <p:txBody>
          <a:bodyPr/>
          <a:lstStyle/>
          <a:p>
            <a:fld id="{023DBE6B-BD84-AB44-8DFD-6009076C088B}" type="slidenum">
              <a:rPr lang="en-US" altLang="en-US"/>
              <a:pPr/>
              <a:t>21</a:t>
            </a:fld>
            <a:endParaRPr lang="en-US" altLang="en-US"/>
          </a:p>
        </p:txBody>
      </p:sp>
      <p:sp>
        <p:nvSpPr>
          <p:cNvPr id="59394" name="Rectangle 2">
            <a:extLst>
              <a:ext uri="{FF2B5EF4-FFF2-40B4-BE49-F238E27FC236}">
                <a16:creationId xmlns:a16="http://schemas.microsoft.com/office/drawing/2014/main" id="{4E1719C2-0F0F-A689-8380-E3271FCC466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8E97DE79-5994-A637-E358-898C591DC6F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928033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4367B-8D44-8346-9DE0-C4788E3E0E58}" type="slidenum">
              <a:rPr lang="en-US" smtClean="0"/>
              <a:t>24</a:t>
            </a:fld>
            <a:endParaRPr lang="en-US"/>
          </a:p>
        </p:txBody>
      </p:sp>
      <p:sp>
        <p:nvSpPr>
          <p:cNvPr id="5" name="Date Placeholder 4">
            <a:extLst>
              <a:ext uri="{FF2B5EF4-FFF2-40B4-BE49-F238E27FC236}">
                <a16:creationId xmlns:a16="http://schemas.microsoft.com/office/drawing/2014/main" id="{F3EE142F-712F-D1E8-3290-CE59B6B3BBA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09416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4367B-8D44-8346-9DE0-C4788E3E0E58}" type="slidenum">
              <a:rPr lang="en-US" smtClean="0"/>
              <a:t>25</a:t>
            </a:fld>
            <a:endParaRPr lang="en-US"/>
          </a:p>
        </p:txBody>
      </p:sp>
      <p:sp>
        <p:nvSpPr>
          <p:cNvPr id="5" name="Date Placeholder 4">
            <a:extLst>
              <a:ext uri="{FF2B5EF4-FFF2-40B4-BE49-F238E27FC236}">
                <a16:creationId xmlns:a16="http://schemas.microsoft.com/office/drawing/2014/main" id="{55C7892F-A148-0563-BD64-8CDB550C986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014904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61DB6D8-E949-4842-001A-335C25B2449F}"/>
              </a:ext>
            </a:extLst>
          </p:cNvPr>
          <p:cNvSpPr>
            <a:spLocks noGrp="1" noChangeArrowheads="1"/>
          </p:cNvSpPr>
          <p:nvPr>
            <p:ph type="sldNum" sz="quarter" idx="5"/>
          </p:nvPr>
        </p:nvSpPr>
        <p:spPr>
          <a:ln/>
        </p:spPr>
        <p:txBody>
          <a:bodyPr/>
          <a:lstStyle/>
          <a:p>
            <a:fld id="{064B8854-B757-C94D-A166-6BA5FD6B07E1}" type="slidenum">
              <a:rPr lang="en-US" altLang="en-US"/>
              <a:pPr/>
              <a:t>26</a:t>
            </a:fld>
            <a:endParaRPr lang="en-US" altLang="en-US"/>
          </a:p>
        </p:txBody>
      </p:sp>
      <p:sp>
        <p:nvSpPr>
          <p:cNvPr id="68610" name="Rectangle 2">
            <a:extLst>
              <a:ext uri="{FF2B5EF4-FFF2-40B4-BE49-F238E27FC236}">
                <a16:creationId xmlns:a16="http://schemas.microsoft.com/office/drawing/2014/main" id="{3CAF3860-DBB7-FFDF-3B7D-9DE94DCE59C7}"/>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B4253D6-79FC-538A-D305-285E205A837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CB931-4F2F-97A7-967F-4B7DA7357C2F}"/>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C2D05F8-3DA0-18FE-AAD0-ADC72DB03D96}"/>
              </a:ext>
            </a:extLst>
          </p:cNvPr>
          <p:cNvSpPr>
            <a:spLocks noGrp="1" noChangeArrowheads="1"/>
          </p:cNvSpPr>
          <p:nvPr>
            <p:ph type="sldNum" sz="quarter" idx="5"/>
          </p:nvPr>
        </p:nvSpPr>
        <p:spPr>
          <a:ln/>
        </p:spPr>
        <p:txBody>
          <a:bodyPr/>
          <a:lstStyle/>
          <a:p>
            <a:fld id="{023DBE6B-BD84-AB44-8DFD-6009076C088B}" type="slidenum">
              <a:rPr lang="en-US" altLang="en-US"/>
              <a:pPr/>
              <a:t>4</a:t>
            </a:fld>
            <a:endParaRPr lang="en-US" altLang="en-US"/>
          </a:p>
        </p:txBody>
      </p:sp>
      <p:sp>
        <p:nvSpPr>
          <p:cNvPr id="59394" name="Rectangle 2">
            <a:extLst>
              <a:ext uri="{FF2B5EF4-FFF2-40B4-BE49-F238E27FC236}">
                <a16:creationId xmlns:a16="http://schemas.microsoft.com/office/drawing/2014/main" id="{B32076D5-E909-C4CA-D8F4-E0BFD8C9A0A0}"/>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B09B7C4C-8271-F537-0C23-918B5347727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24598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1/64 inch or less</a:t>
            </a:r>
          </a:p>
          <a:p>
            <a:r>
              <a:rPr lang="en-US" dirty="0"/>
              <a:t>6-12 cells thick</a:t>
            </a:r>
          </a:p>
        </p:txBody>
      </p:sp>
      <p:sp>
        <p:nvSpPr>
          <p:cNvPr id="4" name="Slide Number Placeholder 3"/>
          <p:cNvSpPr>
            <a:spLocks noGrp="1"/>
          </p:cNvSpPr>
          <p:nvPr>
            <p:ph type="sldNum" sz="quarter" idx="5"/>
          </p:nvPr>
        </p:nvSpPr>
        <p:spPr/>
        <p:txBody>
          <a:bodyPr/>
          <a:lstStyle/>
          <a:p>
            <a:fld id="{E915525B-FB78-624E-B4E7-A7A43BC04660}" type="slidenum">
              <a:rPr lang="en-US" smtClean="0"/>
              <a:t>5</a:t>
            </a:fld>
            <a:endParaRPr lang="en-US"/>
          </a:p>
        </p:txBody>
      </p:sp>
    </p:spTree>
    <p:extLst>
      <p:ext uri="{BB962C8B-B14F-4D97-AF65-F5344CB8AC3E}">
        <p14:creationId xmlns:p14="http://schemas.microsoft.com/office/powerpoint/2010/main" val="2722006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53BA0-0E96-8870-BF48-8FEB3FDF442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3E1545A-F2BF-5918-A7B5-C89B1A4495DC}"/>
              </a:ext>
            </a:extLst>
          </p:cNvPr>
          <p:cNvSpPr>
            <a:spLocks noGrp="1" noChangeArrowheads="1"/>
          </p:cNvSpPr>
          <p:nvPr>
            <p:ph type="sldNum" sz="quarter" idx="5"/>
          </p:nvPr>
        </p:nvSpPr>
        <p:spPr>
          <a:ln/>
        </p:spPr>
        <p:txBody>
          <a:bodyPr/>
          <a:lstStyle/>
          <a:p>
            <a:fld id="{023DBE6B-BD84-AB44-8DFD-6009076C088B}" type="slidenum">
              <a:rPr lang="en-US" altLang="en-US"/>
              <a:pPr/>
              <a:t>6</a:t>
            </a:fld>
            <a:endParaRPr lang="en-US" altLang="en-US"/>
          </a:p>
        </p:txBody>
      </p:sp>
      <p:sp>
        <p:nvSpPr>
          <p:cNvPr id="59394" name="Rectangle 2">
            <a:extLst>
              <a:ext uri="{FF2B5EF4-FFF2-40B4-BE49-F238E27FC236}">
                <a16:creationId xmlns:a16="http://schemas.microsoft.com/office/drawing/2014/main" id="{91A7E78F-0E6A-41F1-C7F9-4B50E7B4EF46}"/>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50F1BF11-4AAC-5212-9B2D-13B3CE9E305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dirty="0"/>
              <a:t>When do we have shearing forces?</a:t>
            </a:r>
          </a:p>
        </p:txBody>
      </p:sp>
    </p:spTree>
    <p:extLst>
      <p:ext uri="{BB962C8B-B14F-4D97-AF65-F5344CB8AC3E}">
        <p14:creationId xmlns:p14="http://schemas.microsoft.com/office/powerpoint/2010/main" val="2400192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67EA8D7-A091-C274-AFE9-9221EAE7F636}"/>
              </a:ext>
            </a:extLst>
          </p:cNvPr>
          <p:cNvSpPr>
            <a:spLocks noGrp="1" noChangeArrowheads="1"/>
          </p:cNvSpPr>
          <p:nvPr>
            <p:ph type="sldNum" sz="quarter" idx="5"/>
          </p:nvPr>
        </p:nvSpPr>
        <p:spPr>
          <a:ln/>
        </p:spPr>
        <p:txBody>
          <a:bodyPr/>
          <a:lstStyle/>
          <a:p>
            <a:fld id="{1B036420-99FE-AA4A-A9F2-E4F532F9954D}" type="slidenum">
              <a:rPr lang="en-US" altLang="en-US"/>
              <a:pPr/>
              <a:t>7</a:t>
            </a:fld>
            <a:endParaRPr lang="en-US" altLang="en-US"/>
          </a:p>
        </p:txBody>
      </p:sp>
      <p:sp>
        <p:nvSpPr>
          <p:cNvPr id="53250" name="Rectangle 2">
            <a:extLst>
              <a:ext uri="{FF2B5EF4-FFF2-40B4-BE49-F238E27FC236}">
                <a16:creationId xmlns:a16="http://schemas.microsoft.com/office/drawing/2014/main" id="{504413F0-D0F3-EC5E-5545-D571FE8D89B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3251" name="Rectangle 3">
            <a:extLst>
              <a:ext uri="{FF2B5EF4-FFF2-40B4-BE49-F238E27FC236}">
                <a16:creationId xmlns:a16="http://schemas.microsoft.com/office/drawing/2014/main" id="{41FD6ED8-1F89-5E66-1F7F-513FE0E208B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28522F6-61B7-D111-B1E1-7C946F263D9A}"/>
              </a:ext>
            </a:extLst>
          </p:cNvPr>
          <p:cNvSpPr>
            <a:spLocks noGrp="1" noChangeArrowheads="1"/>
          </p:cNvSpPr>
          <p:nvPr>
            <p:ph type="sldNum" sz="quarter" idx="5"/>
          </p:nvPr>
        </p:nvSpPr>
        <p:spPr>
          <a:ln/>
        </p:spPr>
        <p:txBody>
          <a:bodyPr/>
          <a:lstStyle/>
          <a:p>
            <a:fld id="{9FE92D36-FA95-E14F-9ACD-C3C11DDA901A}" type="slidenum">
              <a:rPr lang="en-US" altLang="en-US"/>
              <a:pPr/>
              <a:t>8</a:t>
            </a:fld>
            <a:endParaRPr lang="en-US" altLang="en-US"/>
          </a:p>
        </p:txBody>
      </p:sp>
      <p:sp>
        <p:nvSpPr>
          <p:cNvPr id="51202" name="Rectangle 2">
            <a:extLst>
              <a:ext uri="{FF2B5EF4-FFF2-40B4-BE49-F238E27FC236}">
                <a16:creationId xmlns:a16="http://schemas.microsoft.com/office/drawing/2014/main" id="{FC57C8CE-B6EA-15C3-A92A-927A051E7C88}"/>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50C0B963-339E-1268-176A-213D0A0D180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24367B-8D44-8346-9DE0-C4788E3E0E58}" type="slidenum">
              <a:rPr lang="en-US" smtClean="0"/>
              <a:t>9</a:t>
            </a:fld>
            <a:endParaRPr lang="en-US"/>
          </a:p>
        </p:txBody>
      </p:sp>
      <p:sp>
        <p:nvSpPr>
          <p:cNvPr id="5" name="Date Placeholder 4">
            <a:extLst>
              <a:ext uri="{FF2B5EF4-FFF2-40B4-BE49-F238E27FC236}">
                <a16:creationId xmlns:a16="http://schemas.microsoft.com/office/drawing/2014/main" id="{417359F8-22D2-EF44-E99F-6A38C43CE4D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5683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D130615-EA32-1E82-DE42-911B4D0CD62D}"/>
              </a:ext>
            </a:extLst>
          </p:cNvPr>
          <p:cNvSpPr>
            <a:spLocks noGrp="1" noChangeArrowheads="1"/>
          </p:cNvSpPr>
          <p:nvPr>
            <p:ph type="sldNum" sz="quarter" idx="5"/>
          </p:nvPr>
        </p:nvSpPr>
        <p:spPr>
          <a:ln/>
        </p:spPr>
        <p:txBody>
          <a:bodyPr/>
          <a:lstStyle/>
          <a:p>
            <a:fld id="{9F17D45B-E4D8-AF40-8FAF-187C3FC1C3FC}" type="slidenum">
              <a:rPr lang="en-US" altLang="en-US"/>
              <a:pPr/>
              <a:t>10</a:t>
            </a:fld>
            <a:endParaRPr lang="en-US" altLang="en-US"/>
          </a:p>
        </p:txBody>
      </p:sp>
      <p:sp>
        <p:nvSpPr>
          <p:cNvPr id="60418" name="Rectangle 2">
            <a:extLst>
              <a:ext uri="{FF2B5EF4-FFF2-40B4-BE49-F238E27FC236}">
                <a16:creationId xmlns:a16="http://schemas.microsoft.com/office/drawing/2014/main" id="{6D12F8CB-7BBA-359A-3791-EE5C98C26EB7}"/>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D9DEC8EC-4D80-0790-F81B-94D61D9891C8}"/>
              </a:ext>
            </a:extLst>
          </p:cNvPr>
          <p:cNvSpPr>
            <a:spLocks noGrp="1" noChangeArrowheads="1"/>
          </p:cNvSpPr>
          <p:nvPr>
            <p:ph type="body" idx="1"/>
          </p:nvPr>
        </p:nvSpPr>
        <p:spPr/>
        <p:txBody>
          <a:bodyPr/>
          <a:lstStyle/>
          <a:p>
            <a:r>
              <a:rPr lang="en-US" altLang="en-US" dirty="0"/>
              <a:t>Syngenta </a:t>
            </a:r>
            <a:r>
              <a:rPr lang="en-US" altLang="en-US" dirty="0" err="1"/>
              <a:t>diquot</a:t>
            </a:r>
            <a:endParaRPr lang="en-US" altLang="en-US" dirty="0"/>
          </a:p>
          <a:p>
            <a:endParaRPr lang="en-US" altLang="en-US" dirty="0"/>
          </a:p>
          <a:p>
            <a:r>
              <a:rPr lang="en-US" altLang="en-US" sz="1200" b="1" dirty="0">
                <a:latin typeface="Helvetica" pitchFamily="2" charset="0"/>
              </a:rPr>
              <a:t>Tubers were harvested from green vines and vines treated with herbicide</a:t>
            </a: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54181C-805E-6445-84D1-C5E66709CB8A}"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273641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4181C-805E-6445-84D1-C5E66709CB8A}"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48193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4181C-805E-6445-84D1-C5E66709CB8A}"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174965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4181C-805E-6445-84D1-C5E66709CB8A}"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363360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54181C-805E-6445-84D1-C5E66709CB8A}"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2416283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54181C-805E-6445-84D1-C5E66709CB8A}"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350457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54181C-805E-6445-84D1-C5E66709CB8A}"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1257553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54181C-805E-6445-84D1-C5E66709CB8A}"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173704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4181C-805E-6445-84D1-C5E66709CB8A}"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158052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54181C-805E-6445-84D1-C5E66709CB8A}"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6892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F54181C-805E-6445-84D1-C5E66709CB8A}"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035446-8E02-DC45-B1B5-05646C56E0F5}" type="slidenum">
              <a:rPr lang="en-US" smtClean="0"/>
              <a:t>‹#›</a:t>
            </a:fld>
            <a:endParaRPr lang="en-US"/>
          </a:p>
        </p:txBody>
      </p:sp>
    </p:spTree>
    <p:extLst>
      <p:ext uri="{BB962C8B-B14F-4D97-AF65-F5344CB8AC3E}">
        <p14:creationId xmlns:p14="http://schemas.microsoft.com/office/powerpoint/2010/main" val="709996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98000">
              <a:srgbClr val="F6EDDB"/>
            </a:gs>
            <a:gs pos="98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54181C-805E-6445-84D1-C5E66709CB8A}" type="datetimeFigureOut">
              <a:rPr lang="en-US" smtClean="0"/>
              <a:t>2/20/2024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035446-8E02-DC45-B1B5-05646C56E0F5}" type="slidenum">
              <a:rPr lang="en-US" smtClean="0"/>
              <a:t>‹#›</a:t>
            </a:fld>
            <a:endParaRPr lang="en-US"/>
          </a:p>
        </p:txBody>
      </p:sp>
    </p:spTree>
    <p:extLst>
      <p:ext uri="{BB962C8B-B14F-4D97-AF65-F5344CB8AC3E}">
        <p14:creationId xmlns:p14="http://schemas.microsoft.com/office/powerpoint/2010/main" val="1691148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3390/plants1116209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tato on a table&#10;&#10;Description automatically generated">
            <a:extLst>
              <a:ext uri="{FF2B5EF4-FFF2-40B4-BE49-F238E27FC236}">
                <a16:creationId xmlns:a16="http://schemas.microsoft.com/office/drawing/2014/main" id="{DAC9B10A-5CBA-A4A0-A3BE-9E030F3819D6}"/>
              </a:ext>
            </a:extLst>
          </p:cNvPr>
          <p:cNvPicPr>
            <a:picLocks noChangeAspect="1"/>
          </p:cNvPicPr>
          <p:nvPr/>
        </p:nvPicPr>
        <p:blipFill rotWithShape="1">
          <a:blip r:embed="rId2" cstate="hqprint">
            <a:alphaModFix amt="68000"/>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0F43760C-D964-B94B-44F7-C7A0ABD6FCAC}"/>
              </a:ext>
            </a:extLst>
          </p:cNvPr>
          <p:cNvSpPr>
            <a:spLocks noGrp="1"/>
          </p:cNvSpPr>
          <p:nvPr>
            <p:ph type="ctrTitle"/>
          </p:nvPr>
        </p:nvSpPr>
        <p:spPr>
          <a:xfrm>
            <a:off x="979714" y="383721"/>
            <a:ext cx="7184571" cy="1611334"/>
          </a:xfrm>
        </p:spPr>
        <p:txBody>
          <a:bodyPr anchor="ctr">
            <a:normAutofit fontScale="90000"/>
          </a:bodyPr>
          <a:lstStyle/>
          <a:p>
            <a:r>
              <a:rPr lang="en-US" sz="4400" b="1" dirty="0">
                <a:effectLst/>
                <a:latin typeface="Helvetica" pitchFamily="2" charset="0"/>
                <a:ea typeface="Calibri" panose="020F0502020204030204" pitchFamily="34" charset="0"/>
                <a:cs typeface="Times New Roman" panose="02020603050405020304" pitchFamily="18" charset="0"/>
              </a:rPr>
              <a:t>Potato skin: the best defense against storage loss</a:t>
            </a:r>
            <a:r>
              <a:rPr lang="en-US" sz="3000" b="1" dirty="0">
                <a:latin typeface="Helvetica" pitchFamily="2" charset="0"/>
              </a:rPr>
              <a:t> </a:t>
            </a:r>
          </a:p>
        </p:txBody>
      </p:sp>
      <p:sp>
        <p:nvSpPr>
          <p:cNvPr id="3" name="Subtitle 2">
            <a:extLst>
              <a:ext uri="{FF2B5EF4-FFF2-40B4-BE49-F238E27FC236}">
                <a16:creationId xmlns:a16="http://schemas.microsoft.com/office/drawing/2014/main" id="{F168E762-9E48-3073-A9DD-0741ECAB7E36}"/>
              </a:ext>
            </a:extLst>
          </p:cNvPr>
          <p:cNvSpPr>
            <a:spLocks noGrp="1"/>
          </p:cNvSpPr>
          <p:nvPr>
            <p:ph type="subTitle" idx="1"/>
          </p:nvPr>
        </p:nvSpPr>
        <p:spPr>
          <a:xfrm>
            <a:off x="1143000" y="2378776"/>
            <a:ext cx="6858000" cy="2381003"/>
          </a:xfrm>
        </p:spPr>
        <p:txBody>
          <a:bodyPr>
            <a:noAutofit/>
          </a:bodyPr>
          <a:lstStyle/>
          <a:p>
            <a:r>
              <a:rPr lang="en-US" sz="2400" dirty="0">
                <a:latin typeface="Helvetica" pitchFamily="2" charset="0"/>
              </a:rPr>
              <a:t>Paul </a:t>
            </a:r>
            <a:r>
              <a:rPr lang="en-US" sz="2400" dirty="0" err="1">
                <a:latin typeface="Helvetica" pitchFamily="2" charset="0"/>
              </a:rPr>
              <a:t>Bethke</a:t>
            </a:r>
            <a:endParaRPr lang="en-US" sz="2400" dirty="0">
              <a:latin typeface="Helvetica" pitchFamily="2" charset="0"/>
            </a:endParaRPr>
          </a:p>
          <a:p>
            <a:r>
              <a:rPr lang="en-US" sz="2400" dirty="0">
                <a:latin typeface="Helvetica" pitchFamily="2" charset="0"/>
              </a:rPr>
              <a:t>USDA and University of Wisconsin</a:t>
            </a:r>
          </a:p>
          <a:p>
            <a:r>
              <a:rPr lang="en-US" sz="2400" dirty="0">
                <a:latin typeface="Helvetica" pitchFamily="2" charset="0"/>
              </a:rPr>
              <a:t>2024 Winter Potato Conference</a:t>
            </a:r>
          </a:p>
          <a:p>
            <a:r>
              <a:rPr lang="en-US" sz="2400" dirty="0">
                <a:latin typeface="Helvetica" pitchFamily="2" charset="0"/>
              </a:rPr>
              <a:t>Jan 31- Feb 1, 2024</a:t>
            </a:r>
          </a:p>
          <a:p>
            <a:r>
              <a:rPr lang="en-US" sz="2400" dirty="0">
                <a:latin typeface="Helvetica" pitchFamily="2" charset="0"/>
              </a:rPr>
              <a:t>East Lansing, MI</a:t>
            </a:r>
          </a:p>
        </p:txBody>
      </p:sp>
    </p:spTree>
    <p:extLst>
      <p:ext uri="{BB962C8B-B14F-4D97-AF65-F5344CB8AC3E}">
        <p14:creationId xmlns:p14="http://schemas.microsoft.com/office/powerpoint/2010/main" val="150594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AA690AB-92BD-A53E-0147-954EA8C1F44D}"/>
              </a:ext>
            </a:extLst>
          </p:cNvPr>
          <p:cNvSpPr>
            <a:spLocks noGrp="1" noChangeArrowheads="1"/>
          </p:cNvSpPr>
          <p:nvPr>
            <p:ph type="title"/>
          </p:nvPr>
        </p:nvSpPr>
        <p:spPr>
          <a:xfrm>
            <a:off x="1175760" y="345209"/>
            <a:ext cx="6792480" cy="857250"/>
          </a:xfrm>
        </p:spPr>
        <p:txBody>
          <a:bodyPr>
            <a:normAutofit/>
          </a:bodyPr>
          <a:lstStyle/>
          <a:p>
            <a:pPr algn="ctr"/>
            <a:r>
              <a:rPr lang="en-US" altLang="en-US" sz="3100" b="1" dirty="0">
                <a:latin typeface="Helvetica" pitchFamily="2" charset="0"/>
              </a:rPr>
              <a:t>Does vine kill accelerate skin set? </a:t>
            </a:r>
            <a:r>
              <a:rPr lang="en-US" altLang="en-US" sz="2700" b="1" dirty="0">
                <a:latin typeface="Helvetica" pitchFamily="2" charset="0"/>
              </a:rPr>
              <a:t> </a:t>
            </a:r>
          </a:p>
        </p:txBody>
      </p:sp>
      <p:pic>
        <p:nvPicPr>
          <p:cNvPr id="13316" name="Picture 4">
            <a:extLst>
              <a:ext uri="{FF2B5EF4-FFF2-40B4-BE49-F238E27FC236}">
                <a16:creationId xmlns:a16="http://schemas.microsoft.com/office/drawing/2014/main" id="{6225B53A-7CA7-28EF-DCF6-B8EF82689D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6326" y="1468300"/>
            <a:ext cx="3860223" cy="3140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1132586"/>
          </a:xfrm>
        </p:spPr>
        <p:txBody>
          <a:bodyPr>
            <a:normAutofit/>
          </a:bodyPr>
          <a:lstStyle/>
          <a:p>
            <a:pPr algn="ctr"/>
            <a:r>
              <a:rPr lang="en-US" sz="2800" b="1" dirty="0">
                <a:latin typeface="Helvetica"/>
                <a:cs typeface="Helvetica"/>
              </a:rPr>
              <a:t>Vine kill treatment had a small effect on the rate of skin set</a:t>
            </a:r>
          </a:p>
        </p:txBody>
      </p:sp>
      <p:grpSp>
        <p:nvGrpSpPr>
          <p:cNvPr id="6" name="Group 5">
            <a:extLst>
              <a:ext uri="{FF2B5EF4-FFF2-40B4-BE49-F238E27FC236}">
                <a16:creationId xmlns:a16="http://schemas.microsoft.com/office/drawing/2014/main" id="{81615082-CE77-3A7C-5BC3-ED30A6C4436B}"/>
              </a:ext>
            </a:extLst>
          </p:cNvPr>
          <p:cNvGrpSpPr/>
          <p:nvPr/>
        </p:nvGrpSpPr>
        <p:grpSpPr>
          <a:xfrm>
            <a:off x="457471" y="1170574"/>
            <a:ext cx="3909906" cy="3766948"/>
            <a:chOff x="2371112" y="1287347"/>
            <a:chExt cx="3909906" cy="3766948"/>
          </a:xfrm>
        </p:grpSpPr>
        <p:pic>
          <p:nvPicPr>
            <p:cNvPr id="3" name="Picture 2" descr="RB skin se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12" y="1287347"/>
              <a:ext cx="3909906" cy="3766948"/>
            </a:xfrm>
            <a:prstGeom prst="rect">
              <a:avLst/>
            </a:prstGeom>
          </p:spPr>
        </p:pic>
        <p:sp>
          <p:nvSpPr>
            <p:cNvPr id="4" name="TextBox 3">
              <a:extLst>
                <a:ext uri="{FF2B5EF4-FFF2-40B4-BE49-F238E27FC236}">
                  <a16:creationId xmlns:a16="http://schemas.microsoft.com/office/drawing/2014/main" id="{B1552F76-C7A6-E4A2-652E-EE61808DFEB6}"/>
                </a:ext>
              </a:extLst>
            </p:cNvPr>
            <p:cNvSpPr txBox="1"/>
            <p:nvPr/>
          </p:nvSpPr>
          <p:spPr>
            <a:xfrm>
              <a:off x="3242821" y="1498861"/>
              <a:ext cx="1643399" cy="338554"/>
            </a:xfrm>
            <a:prstGeom prst="rect">
              <a:avLst/>
            </a:prstGeom>
            <a:solidFill>
              <a:schemeClr val="bg1"/>
            </a:solidFill>
          </p:spPr>
          <p:txBody>
            <a:bodyPr wrap="none" rtlCol="0">
              <a:spAutoFit/>
            </a:bodyPr>
            <a:lstStyle/>
            <a:p>
              <a:r>
                <a:rPr lang="en-US" sz="1600" dirty="0">
                  <a:latin typeface="Helvetica" pitchFamily="2" charset="0"/>
                </a:rPr>
                <a:t>Russet Burbank</a:t>
              </a:r>
            </a:p>
          </p:txBody>
        </p:sp>
      </p:grpSp>
      <p:sp>
        <p:nvSpPr>
          <p:cNvPr id="5" name="TextBox 4">
            <a:extLst>
              <a:ext uri="{FF2B5EF4-FFF2-40B4-BE49-F238E27FC236}">
                <a16:creationId xmlns:a16="http://schemas.microsoft.com/office/drawing/2014/main" id="{3E3ADDA9-61B9-C84F-FA7D-1F84AE20C649}"/>
              </a:ext>
            </a:extLst>
          </p:cNvPr>
          <p:cNvSpPr txBox="1"/>
          <p:nvPr/>
        </p:nvSpPr>
        <p:spPr>
          <a:xfrm>
            <a:off x="4659269" y="4467700"/>
            <a:ext cx="4573544" cy="577081"/>
          </a:xfrm>
          <a:prstGeom prst="rect">
            <a:avLst/>
          </a:prstGeom>
          <a:noFill/>
        </p:spPr>
        <p:txBody>
          <a:bodyPr wrap="square">
            <a:spAutoFit/>
          </a:bodyPr>
          <a:lstStyle/>
          <a:p>
            <a:r>
              <a:rPr lang="en-US" sz="1050" dirty="0" err="1">
                <a:latin typeface="Helvetica" pitchFamily="2" charset="0"/>
              </a:rPr>
              <a:t>Bethke</a:t>
            </a:r>
            <a:r>
              <a:rPr lang="en-US" sz="1050" dirty="0">
                <a:latin typeface="Helvetica" pitchFamily="2" charset="0"/>
              </a:rPr>
              <a:t>, Paul C., and James S. </a:t>
            </a:r>
            <a:r>
              <a:rPr lang="en-US" sz="1050" dirty="0" err="1">
                <a:latin typeface="Helvetica" pitchFamily="2" charset="0"/>
              </a:rPr>
              <a:t>Busse</a:t>
            </a:r>
            <a:r>
              <a:rPr lang="en-US" sz="1050" dirty="0">
                <a:latin typeface="Helvetica" pitchFamily="2" charset="0"/>
              </a:rPr>
              <a:t>. 2010. Vine-Kill Treatment and Harvest Date have Persistent Effects on Tuber Physiology. </a:t>
            </a:r>
            <a:r>
              <a:rPr lang="en-US" sz="1050" i="1" dirty="0">
                <a:latin typeface="Helvetica" pitchFamily="2" charset="0"/>
              </a:rPr>
              <a:t>American Journal of Potato Research</a:t>
            </a:r>
            <a:r>
              <a:rPr lang="en-US" sz="1050" dirty="0">
                <a:latin typeface="Helvetica" pitchFamily="2" charset="0"/>
              </a:rPr>
              <a:t> 87: 299–309. </a:t>
            </a:r>
          </a:p>
        </p:txBody>
      </p:sp>
      <p:pic>
        <p:nvPicPr>
          <p:cNvPr id="7" name="Picture 6" descr="A potato on a table&#10;&#10;Description automatically generated">
            <a:extLst>
              <a:ext uri="{FF2B5EF4-FFF2-40B4-BE49-F238E27FC236}">
                <a16:creationId xmlns:a16="http://schemas.microsoft.com/office/drawing/2014/main" id="{2BA978AC-0F47-0019-09A2-D39C2FA212A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7" b="89881" l="3695" r="95387">
                        <a14:foregroundMark x1="9152" y1="37566" x2="5952" y2="45866"/>
                        <a14:foregroundMark x1="5952" y1="45866" x2="4588" y2="55390"/>
                        <a14:foregroundMark x1="4588" y1="55390" x2="6994" y2="64616"/>
                        <a14:foregroundMark x1="6994" y1="64616" x2="11830" y2="43386"/>
                        <a14:foregroundMark x1="11830" y1="43386" x2="8978" y2="36673"/>
                        <a14:foregroundMark x1="6275" y1="65708" x2="6597" y2="45602"/>
                        <a14:foregroundMark x1="6597" y1="45602" x2="3745" y2="54464"/>
                        <a14:foregroundMark x1="3745" y1="54464" x2="6622" y2="64815"/>
                        <a14:foregroundMark x1="87302" y1="31515" x2="94048" y2="34259"/>
                        <a14:foregroundMark x1="94048" y1="34259" x2="95908" y2="43717"/>
                        <a14:foregroundMark x1="95908" y1="43717" x2="94072" y2="54861"/>
                        <a14:foregroundMark x1="94072" y1="54861" x2="86756" y2="55952"/>
                        <a14:foregroundMark x1="86756" y1="55952" x2="88914" y2="43519"/>
                        <a14:foregroundMark x1="88914" y1="43519" x2="88318" y2="33929"/>
                        <a14:foregroundMark x1="88318" y1="33929" x2="86806" y2="32639"/>
                        <a14:foregroundMark x1="95387" y1="46263" x2="94891" y2="45999"/>
                      </a14:backgroundRemoval>
                    </a14:imgEffect>
                  </a14:imgLayer>
                </a14:imgProps>
              </a:ext>
              <a:ext uri="{28A0092B-C50C-407E-A947-70E740481C1C}">
                <a14:useLocalDpi xmlns:a14="http://schemas.microsoft.com/office/drawing/2010/main"/>
              </a:ext>
            </a:extLst>
          </a:blip>
          <a:stretch>
            <a:fillRect/>
          </a:stretch>
        </p:blipFill>
        <p:spPr>
          <a:xfrm>
            <a:off x="4776623" y="1382088"/>
            <a:ext cx="3909906" cy="2932430"/>
          </a:xfrm>
          <a:prstGeom prst="rect">
            <a:avLst/>
          </a:prstGeom>
        </p:spPr>
      </p:pic>
    </p:spTree>
    <p:extLst>
      <p:ext uri="{BB962C8B-B14F-4D97-AF65-F5344CB8AC3E}">
        <p14:creationId xmlns:p14="http://schemas.microsoft.com/office/powerpoint/2010/main" val="10262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532B7-0AFD-E9A1-F9EE-39988EB82B2F}"/>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EC469112-73F8-2604-4D31-70E09F122A9F}"/>
              </a:ext>
            </a:extLst>
          </p:cNvPr>
          <p:cNvSpPr>
            <a:spLocks noGrp="1" noChangeArrowheads="1"/>
          </p:cNvSpPr>
          <p:nvPr>
            <p:ph type="title"/>
          </p:nvPr>
        </p:nvSpPr>
        <p:spPr>
          <a:xfrm>
            <a:off x="1371600" y="383886"/>
            <a:ext cx="6400800" cy="571500"/>
          </a:xfrm>
        </p:spPr>
        <p:txBody>
          <a:bodyPr>
            <a:normAutofit/>
          </a:bodyPr>
          <a:lstStyle/>
          <a:p>
            <a:pPr algn="ctr"/>
            <a:r>
              <a:rPr lang="en-US" altLang="en-US" sz="2800" b="1" dirty="0">
                <a:latin typeface="Helvetica" pitchFamily="2" charset="0"/>
              </a:rPr>
              <a:t>Water loss in storage</a:t>
            </a:r>
          </a:p>
        </p:txBody>
      </p:sp>
      <p:sp>
        <p:nvSpPr>
          <p:cNvPr id="3" name="TextBox 2">
            <a:extLst>
              <a:ext uri="{FF2B5EF4-FFF2-40B4-BE49-F238E27FC236}">
                <a16:creationId xmlns:a16="http://schemas.microsoft.com/office/drawing/2014/main" id="{286A9A20-B1F8-04CE-A4C4-4D9F6B09F1C4}"/>
              </a:ext>
            </a:extLst>
          </p:cNvPr>
          <p:cNvSpPr txBox="1"/>
          <p:nvPr/>
        </p:nvSpPr>
        <p:spPr>
          <a:xfrm>
            <a:off x="534637" y="1529359"/>
            <a:ext cx="3898818" cy="2246769"/>
          </a:xfrm>
          <a:prstGeom prst="rect">
            <a:avLst/>
          </a:prstGeom>
          <a:noFill/>
        </p:spPr>
        <p:txBody>
          <a:bodyPr wrap="square" rtlCol="0">
            <a:spAutoFit/>
          </a:bodyPr>
          <a:lstStyle/>
          <a:p>
            <a:r>
              <a:rPr lang="en-US" sz="2000" b="1" dirty="0">
                <a:latin typeface="Helvetica" pitchFamily="2" charset="0"/>
              </a:rPr>
              <a:t>Water loss depends on</a:t>
            </a:r>
            <a:r>
              <a:rPr lang="en-US" sz="2000" dirty="0">
                <a:latin typeface="Helvetica" pitchFamily="2" charset="0"/>
              </a:rPr>
              <a:t>…</a:t>
            </a:r>
          </a:p>
          <a:p>
            <a:endParaRPr lang="en-US" sz="2000" dirty="0">
              <a:latin typeface="Helvetica" pitchFamily="2" charset="0"/>
            </a:endParaRPr>
          </a:p>
          <a:p>
            <a:r>
              <a:rPr lang="en-US" sz="2000" dirty="0">
                <a:latin typeface="Helvetica" pitchFamily="2" charset="0"/>
              </a:rPr>
              <a:t>Resistance of skin to water movement</a:t>
            </a:r>
          </a:p>
          <a:p>
            <a:endParaRPr lang="en-US" sz="2000" dirty="0">
              <a:latin typeface="Helvetica" pitchFamily="2" charset="0"/>
            </a:endParaRPr>
          </a:p>
          <a:p>
            <a:r>
              <a:rPr lang="en-US" sz="2000" dirty="0">
                <a:latin typeface="Helvetica" pitchFamily="2" charset="0"/>
              </a:rPr>
              <a:t>Water vapor content of the surrounding atmosphere</a:t>
            </a:r>
          </a:p>
        </p:txBody>
      </p:sp>
      <p:sp>
        <p:nvSpPr>
          <p:cNvPr id="2" name="Oval Callout 1">
            <a:extLst>
              <a:ext uri="{FF2B5EF4-FFF2-40B4-BE49-F238E27FC236}">
                <a16:creationId xmlns:a16="http://schemas.microsoft.com/office/drawing/2014/main" id="{27BD25BC-8C75-6C36-B1BF-36C42047A0C7}"/>
              </a:ext>
            </a:extLst>
          </p:cNvPr>
          <p:cNvSpPr/>
          <p:nvPr/>
        </p:nvSpPr>
        <p:spPr>
          <a:xfrm rot="21149574">
            <a:off x="4995891" y="1111121"/>
            <a:ext cx="2418702" cy="1645308"/>
          </a:xfrm>
          <a:prstGeom prst="wedgeEllipseCallout">
            <a:avLst>
              <a:gd name="adj1" fmla="val -87780"/>
              <a:gd name="adj2" fmla="val 5014"/>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95000"/>
                    <a:lumOff val="5000"/>
                  </a:schemeClr>
                </a:solidFill>
                <a:latin typeface="Helvetica" pitchFamily="2" charset="0"/>
              </a:rPr>
              <a:t>Harvest management</a:t>
            </a:r>
          </a:p>
        </p:txBody>
      </p:sp>
      <p:sp>
        <p:nvSpPr>
          <p:cNvPr id="4" name="Oval Callout 3">
            <a:extLst>
              <a:ext uri="{FF2B5EF4-FFF2-40B4-BE49-F238E27FC236}">
                <a16:creationId xmlns:a16="http://schemas.microsoft.com/office/drawing/2014/main" id="{88A6D65C-1D3A-75DD-C7E8-64A6CB696A01}"/>
              </a:ext>
            </a:extLst>
          </p:cNvPr>
          <p:cNvSpPr/>
          <p:nvPr/>
        </p:nvSpPr>
        <p:spPr>
          <a:xfrm rot="604904">
            <a:off x="4994060" y="2927487"/>
            <a:ext cx="2471476" cy="1645308"/>
          </a:xfrm>
          <a:prstGeom prst="wedgeEllipseCallout">
            <a:avLst>
              <a:gd name="adj1" fmla="val -93322"/>
              <a:gd name="adj2" fmla="val 3955"/>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95000"/>
                    <a:lumOff val="5000"/>
                  </a:schemeClr>
                </a:solidFill>
                <a:latin typeface="Helvetica" pitchFamily="2" charset="0"/>
              </a:rPr>
              <a:t>Storage management</a:t>
            </a:r>
          </a:p>
        </p:txBody>
      </p:sp>
    </p:spTree>
    <p:extLst>
      <p:ext uri="{BB962C8B-B14F-4D97-AF65-F5344CB8AC3E}">
        <p14:creationId xmlns:p14="http://schemas.microsoft.com/office/powerpoint/2010/main" val="196950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1107D-B57C-6B62-9E9B-0C51F3BB55D8}"/>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3B0104F4-13E3-1BA6-A6AE-4E83D8EAB17B}"/>
              </a:ext>
            </a:extLst>
          </p:cNvPr>
          <p:cNvSpPr>
            <a:spLocks noGrp="1" noChangeArrowheads="1"/>
          </p:cNvSpPr>
          <p:nvPr>
            <p:ph type="title"/>
          </p:nvPr>
        </p:nvSpPr>
        <p:spPr>
          <a:xfrm>
            <a:off x="1371600" y="383886"/>
            <a:ext cx="6400800" cy="571500"/>
          </a:xfrm>
        </p:spPr>
        <p:txBody>
          <a:bodyPr>
            <a:normAutofit/>
          </a:bodyPr>
          <a:lstStyle/>
          <a:p>
            <a:pPr algn="ctr"/>
            <a:r>
              <a:rPr lang="en-US" altLang="en-US" sz="2800" b="1" dirty="0">
                <a:latin typeface="Helvetica" pitchFamily="2" charset="0"/>
              </a:rPr>
              <a:t>The skin as a barrier to water loss</a:t>
            </a:r>
          </a:p>
        </p:txBody>
      </p:sp>
      <p:sp>
        <p:nvSpPr>
          <p:cNvPr id="3" name="TextBox 2">
            <a:extLst>
              <a:ext uri="{FF2B5EF4-FFF2-40B4-BE49-F238E27FC236}">
                <a16:creationId xmlns:a16="http://schemas.microsoft.com/office/drawing/2014/main" id="{371A529F-2A95-042D-DB00-E0B1D7A62FE0}"/>
              </a:ext>
            </a:extLst>
          </p:cNvPr>
          <p:cNvSpPr txBox="1"/>
          <p:nvPr/>
        </p:nvSpPr>
        <p:spPr>
          <a:xfrm>
            <a:off x="580818" y="1448365"/>
            <a:ext cx="3898818" cy="3016210"/>
          </a:xfrm>
          <a:prstGeom prst="rect">
            <a:avLst/>
          </a:prstGeom>
          <a:noFill/>
        </p:spPr>
        <p:txBody>
          <a:bodyPr wrap="square" rtlCol="0">
            <a:spAutoFit/>
          </a:bodyPr>
          <a:lstStyle/>
          <a:p>
            <a:pPr>
              <a:spcAft>
                <a:spcPts val="1200"/>
              </a:spcAft>
            </a:pPr>
            <a:r>
              <a:rPr lang="en-US" sz="2000" dirty="0">
                <a:latin typeface="Helvetica" pitchFamily="2" charset="0"/>
              </a:rPr>
              <a:t>The skin is impregnated with waxes</a:t>
            </a:r>
          </a:p>
          <a:p>
            <a:pPr>
              <a:spcAft>
                <a:spcPts val="1200"/>
              </a:spcAft>
            </a:pPr>
            <a:r>
              <a:rPr lang="en-US" sz="2000" dirty="0">
                <a:latin typeface="Helvetica" pitchFamily="2" charset="0"/>
              </a:rPr>
              <a:t>Removal of skin increases water loss by 250-1000 times</a:t>
            </a:r>
          </a:p>
          <a:p>
            <a:pPr>
              <a:spcAft>
                <a:spcPts val="1200"/>
              </a:spcAft>
            </a:pPr>
            <a:r>
              <a:rPr lang="en-US" sz="2000" dirty="0">
                <a:latin typeface="Helvetica" pitchFamily="2" charset="0"/>
              </a:rPr>
              <a:t>Healed skin loses water more readily than the original skin</a:t>
            </a:r>
          </a:p>
          <a:p>
            <a:pPr>
              <a:spcAft>
                <a:spcPts val="1200"/>
              </a:spcAft>
            </a:pPr>
            <a:r>
              <a:rPr lang="en-US" sz="2000" dirty="0">
                <a:latin typeface="Helvetica" pitchFamily="2" charset="0"/>
              </a:rPr>
              <a:t>Water loss contributes to blackspot and pressure bruise</a:t>
            </a:r>
          </a:p>
        </p:txBody>
      </p:sp>
      <p:sp>
        <p:nvSpPr>
          <p:cNvPr id="5" name="TextBox 4">
            <a:extLst>
              <a:ext uri="{FF2B5EF4-FFF2-40B4-BE49-F238E27FC236}">
                <a16:creationId xmlns:a16="http://schemas.microsoft.com/office/drawing/2014/main" id="{1F194CD3-4A25-0C69-131C-8EF6BAC874EC}"/>
              </a:ext>
            </a:extLst>
          </p:cNvPr>
          <p:cNvSpPr txBox="1"/>
          <p:nvPr/>
        </p:nvSpPr>
        <p:spPr>
          <a:xfrm>
            <a:off x="5043055" y="469207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8C3B866-4FFF-F113-229B-0C1AEBA92D6B}"/>
              </a:ext>
            </a:extLst>
          </p:cNvPr>
          <p:cNvSpPr txBox="1"/>
          <p:nvPr/>
        </p:nvSpPr>
        <p:spPr>
          <a:xfrm>
            <a:off x="5641118" y="4784406"/>
            <a:ext cx="3502882" cy="276999"/>
          </a:xfrm>
          <a:prstGeom prst="rect">
            <a:avLst/>
          </a:prstGeom>
          <a:noFill/>
        </p:spPr>
        <p:txBody>
          <a:bodyPr wrap="none" rtlCol="0">
            <a:spAutoFit/>
          </a:bodyPr>
          <a:lstStyle/>
          <a:p>
            <a:r>
              <a:rPr lang="en-US" sz="1200" dirty="0">
                <a:effectLst/>
                <a:latin typeface="Helvetica" pitchFamily="2" charset="0"/>
              </a:rPr>
              <a:t>Serra et al. 2010. </a:t>
            </a:r>
            <a:r>
              <a:rPr lang="en-US" sz="1200" i="1" dirty="0">
                <a:effectLst/>
                <a:latin typeface="Helvetica" pitchFamily="2" charset="0"/>
              </a:rPr>
              <a:t>The Plant Journal</a:t>
            </a:r>
            <a:r>
              <a:rPr lang="en-US" sz="1200" dirty="0">
                <a:effectLst/>
                <a:latin typeface="Helvetica" pitchFamily="2" charset="0"/>
              </a:rPr>
              <a:t> 62: 277–290</a:t>
            </a:r>
          </a:p>
        </p:txBody>
      </p:sp>
      <p:pic>
        <p:nvPicPr>
          <p:cNvPr id="8" name="Picture 7" descr="A close-up of a potato&#10;&#10;Description automatically generated">
            <a:extLst>
              <a:ext uri="{FF2B5EF4-FFF2-40B4-BE49-F238E27FC236}">
                <a16:creationId xmlns:a16="http://schemas.microsoft.com/office/drawing/2014/main" id="{603DAD03-FE50-9E2E-5771-A1E53C23BC19}"/>
              </a:ext>
            </a:extLst>
          </p:cNvPr>
          <p:cNvPicPr>
            <a:picLocks noChangeAspect="1"/>
          </p:cNvPicPr>
          <p:nvPr/>
        </p:nvPicPr>
        <p:blipFill>
          <a:blip r:embed="rId3"/>
          <a:stretch>
            <a:fillRect/>
          </a:stretch>
        </p:blipFill>
        <p:spPr>
          <a:xfrm>
            <a:off x="5043055" y="1625888"/>
            <a:ext cx="3766093" cy="1197841"/>
          </a:xfrm>
          <a:prstGeom prst="rect">
            <a:avLst/>
          </a:prstGeom>
        </p:spPr>
      </p:pic>
      <p:sp>
        <p:nvSpPr>
          <p:cNvPr id="9" name="TextBox 8">
            <a:extLst>
              <a:ext uri="{FF2B5EF4-FFF2-40B4-BE49-F238E27FC236}">
                <a16:creationId xmlns:a16="http://schemas.microsoft.com/office/drawing/2014/main" id="{2758101B-5318-84C5-7306-6DC2EFE22F91}"/>
              </a:ext>
            </a:extLst>
          </p:cNvPr>
          <p:cNvSpPr txBox="1"/>
          <p:nvPr/>
        </p:nvSpPr>
        <p:spPr>
          <a:xfrm>
            <a:off x="5514109" y="2916063"/>
            <a:ext cx="883575" cy="369332"/>
          </a:xfrm>
          <a:prstGeom prst="rect">
            <a:avLst/>
          </a:prstGeom>
          <a:noFill/>
        </p:spPr>
        <p:txBody>
          <a:bodyPr wrap="none" rtlCol="0">
            <a:spAutoFit/>
          </a:bodyPr>
          <a:lstStyle/>
          <a:p>
            <a:r>
              <a:rPr lang="en-US" dirty="0"/>
              <a:t>Normal</a:t>
            </a:r>
          </a:p>
        </p:txBody>
      </p:sp>
      <p:sp>
        <p:nvSpPr>
          <p:cNvPr id="10" name="TextBox 9">
            <a:extLst>
              <a:ext uri="{FF2B5EF4-FFF2-40B4-BE49-F238E27FC236}">
                <a16:creationId xmlns:a16="http://schemas.microsoft.com/office/drawing/2014/main" id="{2CF1B898-49DD-37B9-BA68-443639392ABC}"/>
              </a:ext>
            </a:extLst>
          </p:cNvPr>
          <p:cNvSpPr txBox="1"/>
          <p:nvPr/>
        </p:nvSpPr>
        <p:spPr>
          <a:xfrm>
            <a:off x="7140100" y="2968792"/>
            <a:ext cx="1423082" cy="369332"/>
          </a:xfrm>
          <a:prstGeom prst="rect">
            <a:avLst/>
          </a:prstGeom>
          <a:noFill/>
        </p:spPr>
        <p:txBody>
          <a:bodyPr wrap="none" rtlCol="0">
            <a:spAutoFit/>
          </a:bodyPr>
          <a:lstStyle/>
          <a:p>
            <a:r>
              <a:rPr lang="en-US" dirty="0"/>
              <a:t>Reduced wax</a:t>
            </a:r>
          </a:p>
        </p:txBody>
      </p:sp>
    </p:spTree>
    <p:extLst>
      <p:ext uri="{BB962C8B-B14F-4D97-AF65-F5344CB8AC3E}">
        <p14:creationId xmlns:p14="http://schemas.microsoft.com/office/powerpoint/2010/main" val="416216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D54DCB4-A55D-03DD-719B-D82BE5C6FB73}"/>
              </a:ext>
            </a:extLst>
          </p:cNvPr>
          <p:cNvSpPr>
            <a:spLocks noGrp="1" noChangeArrowheads="1"/>
          </p:cNvSpPr>
          <p:nvPr>
            <p:ph type="title"/>
          </p:nvPr>
        </p:nvSpPr>
        <p:spPr>
          <a:xfrm>
            <a:off x="1543050" y="228600"/>
            <a:ext cx="6057900" cy="628650"/>
          </a:xfrm>
        </p:spPr>
        <p:txBody>
          <a:bodyPr>
            <a:normAutofit/>
          </a:bodyPr>
          <a:lstStyle/>
          <a:p>
            <a:pPr algn="ctr"/>
            <a:r>
              <a:rPr lang="en-US" altLang="en-US" sz="2800" b="1" dirty="0">
                <a:latin typeface="Helvetica" pitchFamily="2" charset="0"/>
              </a:rPr>
              <a:t>Skinning and water loss</a:t>
            </a:r>
          </a:p>
        </p:txBody>
      </p:sp>
      <p:sp>
        <p:nvSpPr>
          <p:cNvPr id="119811" name="Text Box 3">
            <a:extLst>
              <a:ext uri="{FF2B5EF4-FFF2-40B4-BE49-F238E27FC236}">
                <a16:creationId xmlns:a16="http://schemas.microsoft.com/office/drawing/2014/main" id="{4AB2C2CA-9FE4-2673-AA52-231EE5706DCF}"/>
              </a:ext>
            </a:extLst>
          </p:cNvPr>
          <p:cNvSpPr txBox="1">
            <a:spLocks noChangeArrowheads="1"/>
          </p:cNvSpPr>
          <p:nvPr/>
        </p:nvSpPr>
        <p:spPr bwMode="auto">
          <a:xfrm>
            <a:off x="1943100" y="3600450"/>
            <a:ext cx="520065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buFont typeface="Wingdings" pitchFamily="2" charset="2"/>
              <a:buNone/>
            </a:pPr>
            <a:r>
              <a:rPr lang="en-US" altLang="en-US" sz="2400" dirty="0">
                <a:latin typeface="Helvetica" pitchFamily="2" charset="0"/>
              </a:rPr>
              <a:t>This amount of skinning increased water loss over 3 days by 45%.</a:t>
            </a:r>
          </a:p>
        </p:txBody>
      </p:sp>
      <p:pic>
        <p:nvPicPr>
          <p:cNvPr id="119812" name="Picture 4">
            <a:extLst>
              <a:ext uri="{FF2B5EF4-FFF2-40B4-BE49-F238E27FC236}">
                <a16:creationId xmlns:a16="http://schemas.microsoft.com/office/drawing/2014/main" id="{998B038A-4D45-AB18-709E-FC0DE5857C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857250"/>
            <a:ext cx="2628900" cy="262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D774B-8932-7CD2-9446-F154A751EA4B}"/>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785BEFC6-8648-6B2C-80C0-193D84456561}"/>
              </a:ext>
            </a:extLst>
          </p:cNvPr>
          <p:cNvSpPr>
            <a:spLocks noGrp="1" noChangeArrowheads="1"/>
          </p:cNvSpPr>
          <p:nvPr>
            <p:ph type="title"/>
          </p:nvPr>
        </p:nvSpPr>
        <p:spPr>
          <a:xfrm>
            <a:off x="1115290" y="0"/>
            <a:ext cx="6913419" cy="1090869"/>
          </a:xfrm>
        </p:spPr>
        <p:txBody>
          <a:bodyPr>
            <a:normAutofit/>
          </a:bodyPr>
          <a:lstStyle/>
          <a:p>
            <a:pPr algn="ctr"/>
            <a:r>
              <a:rPr lang="en-US" altLang="en-US" sz="2800" b="1" dirty="0">
                <a:latin typeface="Helvetica" pitchFamily="2" charset="0"/>
              </a:rPr>
              <a:t>The tuber skin is a barrier to infection</a:t>
            </a:r>
          </a:p>
        </p:txBody>
      </p:sp>
      <p:pic>
        <p:nvPicPr>
          <p:cNvPr id="5" name="Picture 4" descr="A potato with a rotten face&#10;&#10;Description automatically generated with medium confidence">
            <a:extLst>
              <a:ext uri="{FF2B5EF4-FFF2-40B4-BE49-F238E27FC236}">
                <a16:creationId xmlns:a16="http://schemas.microsoft.com/office/drawing/2014/main" id="{A082339D-0837-990C-6600-69C9E6F473CF}"/>
              </a:ext>
            </a:extLst>
          </p:cNvPr>
          <p:cNvPicPr>
            <a:picLocks noChangeAspect="1"/>
          </p:cNvPicPr>
          <p:nvPr/>
        </p:nvPicPr>
        <p:blipFill>
          <a:blip r:embed="rId3"/>
          <a:stretch>
            <a:fillRect/>
          </a:stretch>
        </p:blipFill>
        <p:spPr>
          <a:xfrm>
            <a:off x="5648442" y="1197637"/>
            <a:ext cx="2411951" cy="1676880"/>
          </a:xfrm>
          <a:prstGeom prst="rect">
            <a:avLst/>
          </a:prstGeom>
          <a:ln>
            <a:solidFill>
              <a:srgbClr val="000000"/>
            </a:solidFill>
          </a:ln>
        </p:spPr>
      </p:pic>
      <p:pic>
        <p:nvPicPr>
          <p:cNvPr id="7" name="Picture 6" descr="A close-up of several slices of potatoes&#10;&#10;Description automatically generated">
            <a:extLst>
              <a:ext uri="{FF2B5EF4-FFF2-40B4-BE49-F238E27FC236}">
                <a16:creationId xmlns:a16="http://schemas.microsoft.com/office/drawing/2014/main" id="{31B8EA28-5D6C-6274-0E78-B4A1CBF870F4}"/>
              </a:ext>
            </a:extLst>
          </p:cNvPr>
          <p:cNvPicPr>
            <a:picLocks noChangeAspect="1"/>
          </p:cNvPicPr>
          <p:nvPr/>
        </p:nvPicPr>
        <p:blipFill>
          <a:blip r:embed="rId4"/>
          <a:stretch>
            <a:fillRect/>
          </a:stretch>
        </p:blipFill>
        <p:spPr>
          <a:xfrm>
            <a:off x="5648442" y="2920776"/>
            <a:ext cx="2411949" cy="1605042"/>
          </a:xfrm>
          <a:prstGeom prst="rect">
            <a:avLst/>
          </a:prstGeom>
          <a:ln>
            <a:solidFill>
              <a:srgbClr val="000000"/>
            </a:solidFill>
          </a:ln>
        </p:spPr>
      </p:pic>
      <p:sp>
        <p:nvSpPr>
          <p:cNvPr id="8" name="TextBox 7">
            <a:extLst>
              <a:ext uri="{FF2B5EF4-FFF2-40B4-BE49-F238E27FC236}">
                <a16:creationId xmlns:a16="http://schemas.microsoft.com/office/drawing/2014/main" id="{8E2A9F0C-9EC5-07FE-19E5-0C7EE2DC51CB}"/>
              </a:ext>
            </a:extLst>
          </p:cNvPr>
          <p:cNvSpPr txBox="1"/>
          <p:nvPr/>
        </p:nvSpPr>
        <p:spPr>
          <a:xfrm>
            <a:off x="855395" y="1493680"/>
            <a:ext cx="4664363" cy="2554545"/>
          </a:xfrm>
          <a:prstGeom prst="rect">
            <a:avLst/>
          </a:prstGeom>
          <a:noFill/>
        </p:spPr>
        <p:txBody>
          <a:bodyPr wrap="square" rtlCol="0">
            <a:spAutoFit/>
          </a:bodyPr>
          <a:lstStyle/>
          <a:p>
            <a:pPr indent="-457200"/>
            <a:r>
              <a:rPr lang="en-US" sz="2000" b="1" dirty="0">
                <a:solidFill>
                  <a:schemeClr val="accent5">
                    <a:lumMod val="75000"/>
                  </a:schemeClr>
                </a:solidFill>
                <a:latin typeface="Helvetica" pitchFamily="2" charset="0"/>
              </a:rPr>
              <a:t>Dry rot</a:t>
            </a:r>
            <a:r>
              <a:rPr lang="en-US" sz="2000" dirty="0">
                <a:latin typeface="Helvetica" pitchFamily="2" charset="0"/>
              </a:rPr>
              <a:t> (</a:t>
            </a:r>
            <a:r>
              <a:rPr lang="en-US" sz="2000" i="1" dirty="0">
                <a:latin typeface="Helvetica" pitchFamily="2" charset="0"/>
              </a:rPr>
              <a:t>Fusarium</a:t>
            </a:r>
            <a:r>
              <a:rPr lang="en-US" sz="2000" dirty="0">
                <a:latin typeface="Helvetica" pitchFamily="2" charset="0"/>
              </a:rPr>
              <a:t> species)</a:t>
            </a:r>
          </a:p>
          <a:p>
            <a:pPr indent="-457200"/>
            <a:endParaRPr lang="en-US" sz="2000" dirty="0">
              <a:latin typeface="Helvetica" pitchFamily="2" charset="0"/>
            </a:endParaRPr>
          </a:p>
          <a:p>
            <a:pPr indent="-457200"/>
            <a:r>
              <a:rPr lang="en-US" sz="2000" b="1" dirty="0">
                <a:solidFill>
                  <a:schemeClr val="accent5">
                    <a:lumMod val="75000"/>
                  </a:schemeClr>
                </a:solidFill>
                <a:latin typeface="Helvetica" pitchFamily="2" charset="0"/>
              </a:rPr>
              <a:t>Leak</a:t>
            </a:r>
            <a:r>
              <a:rPr lang="en-US" sz="2000" dirty="0">
                <a:latin typeface="Helvetica" pitchFamily="2" charset="0"/>
              </a:rPr>
              <a:t> (</a:t>
            </a:r>
            <a:r>
              <a:rPr lang="en-US" sz="2000" i="1" dirty="0">
                <a:latin typeface="Helvetica" pitchFamily="2" charset="0"/>
              </a:rPr>
              <a:t>Pythium species</a:t>
            </a:r>
            <a:r>
              <a:rPr lang="en-US" sz="2000" dirty="0">
                <a:latin typeface="Helvetica" pitchFamily="2" charset="0"/>
              </a:rPr>
              <a:t>)</a:t>
            </a:r>
          </a:p>
          <a:p>
            <a:pPr indent="-457200"/>
            <a:endParaRPr lang="en-US" sz="2000" dirty="0">
              <a:latin typeface="Helvetica" pitchFamily="2" charset="0"/>
            </a:endParaRPr>
          </a:p>
          <a:p>
            <a:pPr indent="-457200"/>
            <a:r>
              <a:rPr lang="en-US" sz="2000" b="1" dirty="0">
                <a:solidFill>
                  <a:schemeClr val="accent5">
                    <a:lumMod val="75000"/>
                  </a:schemeClr>
                </a:solidFill>
                <a:latin typeface="Helvetica" pitchFamily="2" charset="0"/>
              </a:rPr>
              <a:t>Pink rot</a:t>
            </a:r>
            <a:r>
              <a:rPr lang="en-US" sz="2000" dirty="0">
                <a:latin typeface="Helvetica" pitchFamily="2" charset="0"/>
              </a:rPr>
              <a:t> (</a:t>
            </a:r>
            <a:r>
              <a:rPr lang="en-US" sz="2000" i="1" dirty="0">
                <a:latin typeface="Helvetica" pitchFamily="2" charset="0"/>
              </a:rPr>
              <a:t>Phytophthora </a:t>
            </a:r>
            <a:r>
              <a:rPr lang="en-US" sz="2000" i="1" dirty="0" err="1">
                <a:latin typeface="Helvetica" pitchFamily="2" charset="0"/>
              </a:rPr>
              <a:t>erythroseptica</a:t>
            </a:r>
            <a:r>
              <a:rPr lang="en-US" sz="2000" i="1" dirty="0">
                <a:latin typeface="Helvetica" pitchFamily="2" charset="0"/>
              </a:rPr>
              <a:t>)</a:t>
            </a:r>
            <a:endParaRPr lang="en-US" sz="2000" dirty="0">
              <a:latin typeface="Helvetica" pitchFamily="2" charset="0"/>
            </a:endParaRPr>
          </a:p>
          <a:p>
            <a:pPr indent="-457200"/>
            <a:endParaRPr lang="en-US" sz="2000" dirty="0">
              <a:latin typeface="Helvetica" pitchFamily="2" charset="0"/>
            </a:endParaRPr>
          </a:p>
          <a:p>
            <a:pPr indent="-457200"/>
            <a:r>
              <a:rPr lang="en-US" sz="2000" b="1" dirty="0">
                <a:solidFill>
                  <a:schemeClr val="accent5">
                    <a:lumMod val="75000"/>
                  </a:schemeClr>
                </a:solidFill>
                <a:latin typeface="Helvetica" pitchFamily="2" charset="0"/>
              </a:rPr>
              <a:t>Soft rot</a:t>
            </a:r>
            <a:r>
              <a:rPr lang="en-US" sz="2000" dirty="0">
                <a:latin typeface="Helvetica" pitchFamily="2" charset="0"/>
              </a:rPr>
              <a:t> (</a:t>
            </a:r>
            <a:r>
              <a:rPr lang="en-US" sz="2000" i="1" dirty="0" err="1">
                <a:latin typeface="Helvetica" pitchFamily="2" charset="0"/>
              </a:rPr>
              <a:t>Pectobacterium</a:t>
            </a:r>
            <a:r>
              <a:rPr lang="en-US" sz="2000" dirty="0">
                <a:latin typeface="Helvetica" pitchFamily="2" charset="0"/>
              </a:rPr>
              <a:t> and </a:t>
            </a:r>
            <a:r>
              <a:rPr lang="en-US" sz="2000" i="1" dirty="0" err="1">
                <a:latin typeface="Helvetica" pitchFamily="2" charset="0"/>
              </a:rPr>
              <a:t>Dickeya</a:t>
            </a:r>
            <a:r>
              <a:rPr lang="en-US" sz="2000" dirty="0">
                <a:latin typeface="Helvetica" pitchFamily="2" charset="0"/>
              </a:rPr>
              <a:t> species)</a:t>
            </a:r>
          </a:p>
        </p:txBody>
      </p:sp>
    </p:spTree>
    <p:extLst>
      <p:ext uri="{BB962C8B-B14F-4D97-AF65-F5344CB8AC3E}">
        <p14:creationId xmlns:p14="http://schemas.microsoft.com/office/powerpoint/2010/main" val="38812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30013-9C97-B867-BFCC-1F80CD9D416D}"/>
              </a:ext>
            </a:extLst>
          </p:cNvPr>
          <p:cNvSpPr txBox="1"/>
          <p:nvPr/>
        </p:nvSpPr>
        <p:spPr>
          <a:xfrm>
            <a:off x="2669361" y="358474"/>
            <a:ext cx="4261103" cy="523220"/>
          </a:xfrm>
          <a:prstGeom prst="rect">
            <a:avLst/>
          </a:prstGeom>
          <a:noFill/>
        </p:spPr>
        <p:txBody>
          <a:bodyPr wrap="none" rtlCol="0">
            <a:spAutoFit/>
          </a:bodyPr>
          <a:lstStyle/>
          <a:p>
            <a:r>
              <a:rPr lang="en-US" sz="2800" b="1" dirty="0">
                <a:latin typeface="Helvetica" pitchFamily="2" charset="0"/>
              </a:rPr>
              <a:t>Help your potatoes heal</a:t>
            </a:r>
          </a:p>
        </p:txBody>
      </p:sp>
      <p:sp>
        <p:nvSpPr>
          <p:cNvPr id="4" name="TextBox 3">
            <a:extLst>
              <a:ext uri="{FF2B5EF4-FFF2-40B4-BE49-F238E27FC236}">
                <a16:creationId xmlns:a16="http://schemas.microsoft.com/office/drawing/2014/main" id="{96CB79BE-5AFD-76A7-A214-3CB8740A685A}"/>
              </a:ext>
            </a:extLst>
          </p:cNvPr>
          <p:cNvSpPr txBox="1"/>
          <p:nvPr/>
        </p:nvSpPr>
        <p:spPr>
          <a:xfrm>
            <a:off x="537065" y="1178714"/>
            <a:ext cx="4561342" cy="3016210"/>
          </a:xfrm>
          <a:prstGeom prst="rect">
            <a:avLst/>
          </a:prstGeom>
          <a:noFill/>
        </p:spPr>
        <p:txBody>
          <a:bodyPr wrap="square" rtlCol="0">
            <a:spAutoFit/>
          </a:bodyPr>
          <a:lstStyle/>
          <a:p>
            <a:pPr>
              <a:spcAft>
                <a:spcPts val="1200"/>
              </a:spcAft>
            </a:pPr>
            <a:r>
              <a:rPr lang="en-US" sz="2000" dirty="0">
                <a:latin typeface="Helvetica" pitchFamily="2" charset="0"/>
              </a:rPr>
              <a:t>It is impossible to mechanically harvest potatoes without damage</a:t>
            </a:r>
          </a:p>
          <a:p>
            <a:pPr>
              <a:spcAft>
                <a:spcPts val="1200"/>
              </a:spcAft>
            </a:pPr>
            <a:r>
              <a:rPr lang="en-US" sz="2000" dirty="0">
                <a:latin typeface="Helvetica" pitchFamily="2" charset="0"/>
              </a:rPr>
              <a:t>Healed potatoes protect themselves from disease and minimize water loss</a:t>
            </a:r>
          </a:p>
          <a:p>
            <a:pPr>
              <a:spcAft>
                <a:spcPts val="1200"/>
              </a:spcAft>
            </a:pPr>
            <a:r>
              <a:rPr lang="en-US" sz="2000" dirty="0">
                <a:latin typeface="Helvetica" pitchFamily="2" charset="0"/>
              </a:rPr>
              <a:t>Healing begins with producing a closing layer</a:t>
            </a:r>
          </a:p>
          <a:p>
            <a:pPr>
              <a:spcAft>
                <a:spcPts val="1200"/>
              </a:spcAft>
            </a:pPr>
            <a:r>
              <a:rPr lang="en-US" sz="2000" dirty="0">
                <a:latin typeface="Helvetica" pitchFamily="2" charset="0"/>
              </a:rPr>
              <a:t>A wound periderm forms later and is a more effective, durable protective layer</a:t>
            </a:r>
          </a:p>
        </p:txBody>
      </p:sp>
      <p:sp>
        <p:nvSpPr>
          <p:cNvPr id="7" name="TextBox 6">
            <a:extLst>
              <a:ext uri="{FF2B5EF4-FFF2-40B4-BE49-F238E27FC236}">
                <a16:creationId xmlns:a16="http://schemas.microsoft.com/office/drawing/2014/main" id="{487EBB85-2C07-1408-072C-0539FC5C1FB0}"/>
              </a:ext>
            </a:extLst>
          </p:cNvPr>
          <p:cNvSpPr txBox="1"/>
          <p:nvPr/>
        </p:nvSpPr>
        <p:spPr>
          <a:xfrm>
            <a:off x="2530813" y="3169508"/>
            <a:ext cx="184731" cy="248209"/>
          </a:xfrm>
          <a:prstGeom prst="rect">
            <a:avLst/>
          </a:prstGeom>
          <a:noFill/>
        </p:spPr>
        <p:txBody>
          <a:bodyPr wrap="none" rtlCol="0">
            <a:spAutoFit/>
          </a:bodyPr>
          <a:lstStyle/>
          <a:p>
            <a:endParaRPr lang="en-US" sz="1013" dirty="0"/>
          </a:p>
        </p:txBody>
      </p:sp>
      <p:pic>
        <p:nvPicPr>
          <p:cNvPr id="3" name="Picture 2">
            <a:extLst>
              <a:ext uri="{FF2B5EF4-FFF2-40B4-BE49-F238E27FC236}">
                <a16:creationId xmlns:a16="http://schemas.microsoft.com/office/drawing/2014/main" id="{2C333503-83A1-C87D-7470-4C288C44395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82493" y="1687399"/>
            <a:ext cx="3309021" cy="1854792"/>
          </a:xfrm>
          <a:prstGeom prst="rect">
            <a:avLst/>
          </a:prstGeom>
        </p:spPr>
      </p:pic>
    </p:spTree>
    <p:extLst>
      <p:ext uri="{BB962C8B-B14F-4D97-AF65-F5344CB8AC3E}">
        <p14:creationId xmlns:p14="http://schemas.microsoft.com/office/powerpoint/2010/main" val="280717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900" y="404167"/>
            <a:ext cx="7390198" cy="523220"/>
          </a:xfrm>
          <a:prstGeom prst="rect">
            <a:avLst/>
          </a:prstGeom>
          <a:noFill/>
        </p:spPr>
        <p:txBody>
          <a:bodyPr wrap="square" rtlCol="0">
            <a:spAutoFit/>
          </a:bodyPr>
          <a:lstStyle/>
          <a:p>
            <a:pPr algn="ctr"/>
            <a:r>
              <a:rPr lang="en-US" sz="2800" b="1" dirty="0">
                <a:latin typeface="Helvetica" charset="0"/>
                <a:ea typeface="Helvetica" charset="0"/>
                <a:cs typeface="Helvetica" charset="0"/>
              </a:rPr>
              <a:t>The potato skin viewed with a microscope</a:t>
            </a:r>
            <a:endParaRPr lang="en-US" sz="2800" dirty="0"/>
          </a:p>
        </p:txBody>
      </p:sp>
      <p:sp>
        <p:nvSpPr>
          <p:cNvPr id="4" name="TextBox 3">
            <a:extLst>
              <a:ext uri="{FF2B5EF4-FFF2-40B4-BE49-F238E27FC236}">
                <a16:creationId xmlns:a16="http://schemas.microsoft.com/office/drawing/2014/main" id="{9FF58162-BA15-98EB-09F4-37564D6BCA4C}"/>
              </a:ext>
            </a:extLst>
          </p:cNvPr>
          <p:cNvSpPr txBox="1"/>
          <p:nvPr/>
        </p:nvSpPr>
        <p:spPr>
          <a:xfrm>
            <a:off x="979134" y="4594005"/>
            <a:ext cx="7185731" cy="461665"/>
          </a:xfrm>
          <a:prstGeom prst="rect">
            <a:avLst/>
          </a:prstGeom>
          <a:noFill/>
        </p:spPr>
        <p:txBody>
          <a:bodyPr wrap="square">
            <a:spAutoFit/>
          </a:bodyPr>
          <a:lstStyle/>
          <a:p>
            <a:r>
              <a:rPr lang="en-US" sz="1200" dirty="0">
                <a:effectLst/>
                <a:latin typeface="Helvetica" pitchFamily="2" charset="0"/>
              </a:rPr>
              <a:t>Kumar, Pawan, and </a:t>
            </a:r>
            <a:r>
              <a:rPr lang="en-US" sz="1200" dirty="0" err="1">
                <a:effectLst/>
                <a:latin typeface="Helvetica" pitchFamily="2" charset="0"/>
              </a:rPr>
              <a:t>Idit</a:t>
            </a:r>
            <a:r>
              <a:rPr lang="en-US" sz="1200" dirty="0">
                <a:effectLst/>
                <a:latin typeface="Helvetica" pitchFamily="2" charset="0"/>
              </a:rPr>
              <a:t> </a:t>
            </a:r>
            <a:r>
              <a:rPr lang="en-US" sz="1200" dirty="0" err="1">
                <a:effectLst/>
                <a:latin typeface="Helvetica" pitchFamily="2" charset="0"/>
              </a:rPr>
              <a:t>Ginzberg</a:t>
            </a:r>
            <a:r>
              <a:rPr lang="en-US" sz="1200" dirty="0">
                <a:effectLst/>
                <a:latin typeface="Helvetica" pitchFamily="2" charset="0"/>
              </a:rPr>
              <a:t>. 2022. Potato Periderm Development and Tuber Skin Quality. </a:t>
            </a:r>
            <a:r>
              <a:rPr lang="en-US" sz="1200" i="1" dirty="0">
                <a:effectLst/>
                <a:latin typeface="Helvetica" pitchFamily="2" charset="0"/>
              </a:rPr>
              <a:t>Plants (Basel, Switzerland)</a:t>
            </a:r>
            <a:r>
              <a:rPr lang="en-US" sz="1200" dirty="0">
                <a:effectLst/>
                <a:latin typeface="Helvetica" pitchFamily="2" charset="0"/>
              </a:rPr>
              <a:t> 11: 2099. </a:t>
            </a:r>
            <a:r>
              <a:rPr lang="en-US" sz="1200" dirty="0">
                <a:effectLst/>
                <a:latin typeface="Helvetica" pitchFamily="2" charset="0"/>
                <a:hlinkClick r:id="rId3"/>
              </a:rPr>
              <a:t>https://doi.org/10.3390/plants11162099</a:t>
            </a:r>
            <a:r>
              <a:rPr lang="en-US" sz="1200" dirty="0">
                <a:effectLst/>
                <a:latin typeface="Helvetica" pitchFamily="2" charset="0"/>
              </a:rPr>
              <a:t>.</a:t>
            </a:r>
          </a:p>
        </p:txBody>
      </p:sp>
      <p:pic>
        <p:nvPicPr>
          <p:cNvPr id="8" name="Picture 7" descr="A close-up of a microscope&#10;&#10;Description automatically generated">
            <a:extLst>
              <a:ext uri="{FF2B5EF4-FFF2-40B4-BE49-F238E27FC236}">
                <a16:creationId xmlns:a16="http://schemas.microsoft.com/office/drawing/2014/main" id="{F1A71639-79F7-D656-29B9-0718AE9F08A1}"/>
              </a:ext>
            </a:extLst>
          </p:cNvPr>
          <p:cNvPicPr>
            <a:picLocks noChangeAspect="1"/>
          </p:cNvPicPr>
          <p:nvPr/>
        </p:nvPicPr>
        <p:blipFill>
          <a:blip r:embed="rId4"/>
          <a:stretch>
            <a:fillRect/>
          </a:stretch>
        </p:blipFill>
        <p:spPr>
          <a:xfrm>
            <a:off x="2317749" y="1287872"/>
            <a:ext cx="4508500" cy="2794000"/>
          </a:xfrm>
          <a:prstGeom prst="rect">
            <a:avLst/>
          </a:prstGeom>
        </p:spPr>
      </p:pic>
    </p:spTree>
    <p:extLst>
      <p:ext uri="{BB962C8B-B14F-4D97-AF65-F5344CB8AC3E}">
        <p14:creationId xmlns:p14="http://schemas.microsoft.com/office/powerpoint/2010/main" val="99809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E353-978E-B806-16D1-2EBDD5D55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775D8-10DA-B8B6-E8B4-B7F5E1EDAF14}"/>
              </a:ext>
            </a:extLst>
          </p:cNvPr>
          <p:cNvSpPr>
            <a:spLocks noGrp="1"/>
          </p:cNvSpPr>
          <p:nvPr>
            <p:ph type="title"/>
          </p:nvPr>
        </p:nvSpPr>
        <p:spPr>
          <a:xfrm>
            <a:off x="1485900" y="205978"/>
            <a:ext cx="6172200" cy="1132586"/>
          </a:xfrm>
        </p:spPr>
        <p:txBody>
          <a:bodyPr>
            <a:normAutofit/>
          </a:bodyPr>
          <a:lstStyle/>
          <a:p>
            <a:pPr algn="ctr"/>
            <a:r>
              <a:rPr lang="en-US" sz="2800" b="1" dirty="0">
                <a:latin typeface="Helvetica"/>
                <a:cs typeface="Helvetica"/>
              </a:rPr>
              <a:t>The closing layer is a quick fix for a wounded area</a:t>
            </a:r>
          </a:p>
        </p:txBody>
      </p:sp>
      <p:sp>
        <p:nvSpPr>
          <p:cNvPr id="3" name="TextBox 2">
            <a:extLst>
              <a:ext uri="{FF2B5EF4-FFF2-40B4-BE49-F238E27FC236}">
                <a16:creationId xmlns:a16="http://schemas.microsoft.com/office/drawing/2014/main" id="{DE16A6CA-76D5-39A1-0ECA-B08B888CF686}"/>
              </a:ext>
            </a:extLst>
          </p:cNvPr>
          <p:cNvSpPr txBox="1"/>
          <p:nvPr/>
        </p:nvSpPr>
        <p:spPr>
          <a:xfrm>
            <a:off x="630821" y="4522024"/>
            <a:ext cx="7588389" cy="415498"/>
          </a:xfrm>
          <a:prstGeom prst="rect">
            <a:avLst/>
          </a:prstGeom>
          <a:noFill/>
        </p:spPr>
        <p:txBody>
          <a:bodyPr wrap="square">
            <a:spAutoFit/>
          </a:bodyPr>
          <a:lstStyle/>
          <a:p>
            <a:r>
              <a:rPr lang="en-US" sz="1050" dirty="0" err="1">
                <a:latin typeface="Helvetica" pitchFamily="2" charset="0"/>
              </a:rPr>
              <a:t>Lulai</a:t>
            </a:r>
            <a:r>
              <a:rPr lang="en-US" sz="1050" dirty="0">
                <a:latin typeface="Helvetica" pitchFamily="2" charset="0"/>
              </a:rPr>
              <a:t>, Edward C., and Jonathan D. Neubauer. 2014. Wound-induced suberization genes are differentially expressed, spatially and temporally, during closing layer and wound periderm formation. </a:t>
            </a:r>
            <a:r>
              <a:rPr lang="en-US" sz="1050" i="1" dirty="0">
                <a:latin typeface="Helvetica" pitchFamily="2" charset="0"/>
              </a:rPr>
              <a:t>Postharvest Biology and Technology</a:t>
            </a:r>
            <a:r>
              <a:rPr lang="en-US" sz="1050" dirty="0">
                <a:latin typeface="Helvetica" pitchFamily="2" charset="0"/>
              </a:rPr>
              <a:t> 90: 24–33.</a:t>
            </a:r>
          </a:p>
        </p:txBody>
      </p:sp>
      <p:pic>
        <p:nvPicPr>
          <p:cNvPr id="4" name="Picture 3" descr="A potato with text on it&#10;&#10;Description automatically generated">
            <a:extLst>
              <a:ext uri="{FF2B5EF4-FFF2-40B4-BE49-F238E27FC236}">
                <a16:creationId xmlns:a16="http://schemas.microsoft.com/office/drawing/2014/main" id="{532FAFB7-F5FC-CF28-6380-B42271DE9E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1439281"/>
            <a:ext cx="3480954" cy="2264938"/>
          </a:xfrm>
          <a:prstGeom prst="rect">
            <a:avLst/>
          </a:prstGeom>
        </p:spPr>
      </p:pic>
      <p:pic>
        <p:nvPicPr>
          <p:cNvPr id="7" name="Picture 6" descr="A potato cut in half&#10;&#10;Description automatically generated">
            <a:extLst>
              <a:ext uri="{FF2B5EF4-FFF2-40B4-BE49-F238E27FC236}">
                <a16:creationId xmlns:a16="http://schemas.microsoft.com/office/drawing/2014/main" id="{DF31A9DE-BBB3-DA48-3880-588608A7175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34556" y="1587497"/>
            <a:ext cx="2110746" cy="1814323"/>
          </a:xfrm>
          <a:prstGeom prst="rect">
            <a:avLst/>
          </a:prstGeom>
        </p:spPr>
      </p:pic>
      <p:pic>
        <p:nvPicPr>
          <p:cNvPr id="9" name="Picture 8" descr="A potato cut in half&#10;&#10;Description automatically generated">
            <a:extLst>
              <a:ext uri="{FF2B5EF4-FFF2-40B4-BE49-F238E27FC236}">
                <a16:creationId xmlns:a16="http://schemas.microsoft.com/office/drawing/2014/main" id="{0ED99DF9-74E6-AB9F-EEDB-8039CA37537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223061" y="1597947"/>
            <a:ext cx="2110747" cy="1793420"/>
          </a:xfrm>
          <a:prstGeom prst="rect">
            <a:avLst/>
          </a:prstGeom>
        </p:spPr>
      </p:pic>
      <p:sp>
        <p:nvSpPr>
          <p:cNvPr id="10" name="TextBox 9">
            <a:extLst>
              <a:ext uri="{FF2B5EF4-FFF2-40B4-BE49-F238E27FC236}">
                <a16:creationId xmlns:a16="http://schemas.microsoft.com/office/drawing/2014/main" id="{E96CC75D-E0DB-48B9-B6D8-EAF7BA4D057F}"/>
              </a:ext>
            </a:extLst>
          </p:cNvPr>
          <p:cNvSpPr txBox="1"/>
          <p:nvPr/>
        </p:nvSpPr>
        <p:spPr>
          <a:xfrm>
            <a:off x="556548" y="3604882"/>
            <a:ext cx="1667444" cy="400110"/>
          </a:xfrm>
          <a:prstGeom prst="rect">
            <a:avLst/>
          </a:prstGeom>
          <a:noFill/>
        </p:spPr>
        <p:txBody>
          <a:bodyPr wrap="none" rtlCol="0">
            <a:spAutoFit/>
          </a:bodyPr>
          <a:lstStyle/>
          <a:p>
            <a:r>
              <a:rPr lang="en-US" sz="2000" dirty="0">
                <a:latin typeface="Helvetica" pitchFamily="2" charset="0"/>
              </a:rPr>
              <a:t>Fresh wound</a:t>
            </a:r>
          </a:p>
        </p:txBody>
      </p:sp>
      <p:sp>
        <p:nvSpPr>
          <p:cNvPr id="11" name="TextBox 10">
            <a:extLst>
              <a:ext uri="{FF2B5EF4-FFF2-40B4-BE49-F238E27FC236}">
                <a16:creationId xmlns:a16="http://schemas.microsoft.com/office/drawing/2014/main" id="{3621DCEF-E0FD-33B9-905E-10DD93E903E9}"/>
              </a:ext>
            </a:extLst>
          </p:cNvPr>
          <p:cNvSpPr txBox="1"/>
          <p:nvPr/>
        </p:nvSpPr>
        <p:spPr>
          <a:xfrm>
            <a:off x="2588181" y="3606997"/>
            <a:ext cx="1380506" cy="400110"/>
          </a:xfrm>
          <a:prstGeom prst="rect">
            <a:avLst/>
          </a:prstGeom>
          <a:noFill/>
        </p:spPr>
        <p:txBody>
          <a:bodyPr wrap="none" rtlCol="0">
            <a:spAutoFit/>
          </a:bodyPr>
          <a:lstStyle/>
          <a:p>
            <a:r>
              <a:rPr lang="en-US" sz="2000" dirty="0">
                <a:latin typeface="Helvetica" pitchFamily="2" charset="0"/>
              </a:rPr>
              <a:t>1 day later</a:t>
            </a:r>
          </a:p>
        </p:txBody>
      </p:sp>
    </p:spTree>
    <p:extLst>
      <p:ext uri="{BB962C8B-B14F-4D97-AF65-F5344CB8AC3E}">
        <p14:creationId xmlns:p14="http://schemas.microsoft.com/office/powerpoint/2010/main" val="2982862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7441F-A27A-9102-9E68-F9FFE4487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274198-B9C8-EDA3-7EC3-F4AAA157DA8A}"/>
              </a:ext>
            </a:extLst>
          </p:cNvPr>
          <p:cNvSpPr>
            <a:spLocks noGrp="1"/>
          </p:cNvSpPr>
          <p:nvPr>
            <p:ph type="title"/>
          </p:nvPr>
        </p:nvSpPr>
        <p:spPr>
          <a:xfrm>
            <a:off x="770277" y="205978"/>
            <a:ext cx="7356442" cy="1232205"/>
          </a:xfrm>
        </p:spPr>
        <p:txBody>
          <a:bodyPr>
            <a:normAutofit/>
          </a:bodyPr>
          <a:lstStyle/>
          <a:p>
            <a:pPr algn="ctr"/>
            <a:r>
              <a:rPr lang="en-US" sz="2800" b="1" dirty="0">
                <a:latin typeface="Helvetica"/>
                <a:cs typeface="Helvetica"/>
              </a:rPr>
              <a:t>Wound periderm is a durable, highly effective barrier to disease and water loss</a:t>
            </a:r>
          </a:p>
        </p:txBody>
      </p:sp>
      <p:sp>
        <p:nvSpPr>
          <p:cNvPr id="3" name="TextBox 2">
            <a:extLst>
              <a:ext uri="{FF2B5EF4-FFF2-40B4-BE49-F238E27FC236}">
                <a16:creationId xmlns:a16="http://schemas.microsoft.com/office/drawing/2014/main" id="{84CD5E9C-AC51-C22C-18FA-DB8CAA8B5E64}"/>
              </a:ext>
            </a:extLst>
          </p:cNvPr>
          <p:cNvSpPr txBox="1"/>
          <p:nvPr/>
        </p:nvSpPr>
        <p:spPr>
          <a:xfrm>
            <a:off x="538329" y="4522024"/>
            <a:ext cx="7588389" cy="415498"/>
          </a:xfrm>
          <a:prstGeom prst="rect">
            <a:avLst/>
          </a:prstGeom>
          <a:noFill/>
        </p:spPr>
        <p:txBody>
          <a:bodyPr wrap="square">
            <a:spAutoFit/>
          </a:bodyPr>
          <a:lstStyle/>
          <a:p>
            <a:r>
              <a:rPr lang="en-US" sz="1050" dirty="0" err="1">
                <a:latin typeface="Helvetica" pitchFamily="2" charset="0"/>
              </a:rPr>
              <a:t>Lulai</a:t>
            </a:r>
            <a:r>
              <a:rPr lang="en-US" sz="1050" dirty="0">
                <a:latin typeface="Helvetica" pitchFamily="2" charset="0"/>
              </a:rPr>
              <a:t>, Edward C., and Jonathan D. Neubauer. 2014. Wound-induced suberization genes are differentially expressed, spatially and temporally, during closing layer and wound periderm formation. </a:t>
            </a:r>
            <a:r>
              <a:rPr lang="en-US" sz="1050" i="1" dirty="0">
                <a:latin typeface="Helvetica" pitchFamily="2" charset="0"/>
              </a:rPr>
              <a:t>Postharvest Biology and Technology</a:t>
            </a:r>
            <a:r>
              <a:rPr lang="en-US" sz="1050" dirty="0">
                <a:latin typeface="Helvetica" pitchFamily="2" charset="0"/>
              </a:rPr>
              <a:t> 90: 24–33.</a:t>
            </a:r>
          </a:p>
        </p:txBody>
      </p:sp>
      <p:pic>
        <p:nvPicPr>
          <p:cNvPr id="4" name="Picture 3" descr="A potato with text on it&#10;&#10;Description automatically generated">
            <a:extLst>
              <a:ext uri="{FF2B5EF4-FFF2-40B4-BE49-F238E27FC236}">
                <a16:creationId xmlns:a16="http://schemas.microsoft.com/office/drawing/2014/main" id="{150FCCEC-2676-5B05-7DAE-0CDCD14535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00" y="1621195"/>
            <a:ext cx="3480954" cy="2410790"/>
          </a:xfrm>
          <a:prstGeom prst="rect">
            <a:avLst/>
          </a:prstGeom>
        </p:spPr>
      </p:pic>
      <p:pic>
        <p:nvPicPr>
          <p:cNvPr id="5" name="Picture 4" descr="A potato with text on it&#10;&#10;Description automatically generated">
            <a:extLst>
              <a:ext uri="{FF2B5EF4-FFF2-40B4-BE49-F238E27FC236}">
                <a16:creationId xmlns:a16="http://schemas.microsoft.com/office/drawing/2014/main" id="{5D043A60-1A14-20AA-D9B1-48ED4CFEFD3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7629" y="1621195"/>
            <a:ext cx="3774895" cy="2264937"/>
          </a:xfrm>
          <a:prstGeom prst="rect">
            <a:avLst/>
          </a:prstGeom>
        </p:spPr>
      </p:pic>
    </p:spTree>
    <p:extLst>
      <p:ext uri="{BB962C8B-B14F-4D97-AF65-F5344CB8AC3E}">
        <p14:creationId xmlns:p14="http://schemas.microsoft.com/office/powerpoint/2010/main" val="172431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6D76D7C-A464-BB3C-CFE0-795788B19A79}"/>
              </a:ext>
            </a:extLst>
          </p:cNvPr>
          <p:cNvSpPr>
            <a:spLocks noGrp="1" noChangeArrowheads="1"/>
          </p:cNvSpPr>
          <p:nvPr>
            <p:ph type="title"/>
          </p:nvPr>
        </p:nvSpPr>
        <p:spPr>
          <a:xfrm>
            <a:off x="1371600" y="171450"/>
            <a:ext cx="6400800" cy="571500"/>
          </a:xfrm>
        </p:spPr>
        <p:txBody>
          <a:bodyPr>
            <a:normAutofit/>
          </a:bodyPr>
          <a:lstStyle/>
          <a:p>
            <a:pPr algn="ctr"/>
            <a:r>
              <a:rPr lang="en-US" altLang="en-US" sz="2800" b="1" dirty="0">
                <a:latin typeface="Helvetica" pitchFamily="2" charset="0"/>
              </a:rPr>
              <a:t>Our roadmap </a:t>
            </a:r>
          </a:p>
        </p:txBody>
      </p:sp>
      <p:sp>
        <p:nvSpPr>
          <p:cNvPr id="2" name="TextBox 1">
            <a:extLst>
              <a:ext uri="{FF2B5EF4-FFF2-40B4-BE49-F238E27FC236}">
                <a16:creationId xmlns:a16="http://schemas.microsoft.com/office/drawing/2014/main" id="{2AA7CF5C-A30C-24BB-BC65-AB7CC5F2F93A}"/>
              </a:ext>
            </a:extLst>
          </p:cNvPr>
          <p:cNvSpPr txBox="1"/>
          <p:nvPr/>
        </p:nvSpPr>
        <p:spPr>
          <a:xfrm>
            <a:off x="952916" y="1208400"/>
            <a:ext cx="4687290" cy="2554545"/>
          </a:xfrm>
          <a:prstGeom prst="rect">
            <a:avLst/>
          </a:prstGeom>
          <a:noFill/>
        </p:spPr>
        <p:txBody>
          <a:bodyPr wrap="square" rtlCol="0">
            <a:spAutoFit/>
          </a:bodyPr>
          <a:lstStyle/>
          <a:p>
            <a:pPr>
              <a:spcAft>
                <a:spcPts val="1200"/>
              </a:spcAft>
            </a:pPr>
            <a:r>
              <a:rPr lang="en-US" sz="2000" dirty="0">
                <a:latin typeface="Helvetica" pitchFamily="2" charset="0"/>
              </a:rPr>
              <a:t>Storage losses</a:t>
            </a:r>
          </a:p>
          <a:p>
            <a:pPr>
              <a:spcAft>
                <a:spcPts val="1200"/>
              </a:spcAft>
            </a:pPr>
            <a:r>
              <a:rPr lang="en-US" sz="2000" dirty="0">
                <a:latin typeface="Helvetica" pitchFamily="2" charset="0"/>
              </a:rPr>
              <a:t>Description of potato skin</a:t>
            </a:r>
          </a:p>
          <a:p>
            <a:pPr>
              <a:spcAft>
                <a:spcPts val="1200"/>
              </a:spcAft>
            </a:pPr>
            <a:r>
              <a:rPr lang="en-US" sz="2000" dirty="0">
                <a:latin typeface="Helvetica" pitchFamily="2" charset="0"/>
              </a:rPr>
              <a:t>Skinning and skinning resistance</a:t>
            </a:r>
          </a:p>
          <a:p>
            <a:pPr>
              <a:spcAft>
                <a:spcPts val="1200"/>
              </a:spcAft>
            </a:pPr>
            <a:r>
              <a:rPr lang="en-US" sz="2000" dirty="0">
                <a:latin typeface="Helvetica" pitchFamily="2" charset="0"/>
              </a:rPr>
              <a:t>Water retention</a:t>
            </a:r>
          </a:p>
          <a:p>
            <a:pPr>
              <a:spcAft>
                <a:spcPts val="1200"/>
              </a:spcAft>
            </a:pPr>
            <a:r>
              <a:rPr lang="en-US" sz="2000" dirty="0">
                <a:latin typeface="Helvetica" pitchFamily="2" charset="0"/>
              </a:rPr>
              <a:t>Wound healing and disease susceptibility</a:t>
            </a:r>
          </a:p>
        </p:txBody>
      </p:sp>
      <p:pic>
        <p:nvPicPr>
          <p:cNvPr id="5" name="Picture 4" descr="A group of yellow potatoes on a black surface&#10;&#10;Description automatically generated">
            <a:extLst>
              <a:ext uri="{FF2B5EF4-FFF2-40B4-BE49-F238E27FC236}">
                <a16:creationId xmlns:a16="http://schemas.microsoft.com/office/drawing/2014/main" id="{F493BCA1-E786-08CF-58BF-9DBF334CE6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39438" y="1024691"/>
            <a:ext cx="3051646" cy="345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30013-9C97-B867-BFCC-1F80CD9D416D}"/>
              </a:ext>
            </a:extLst>
          </p:cNvPr>
          <p:cNvSpPr txBox="1"/>
          <p:nvPr/>
        </p:nvSpPr>
        <p:spPr>
          <a:xfrm>
            <a:off x="377837" y="353809"/>
            <a:ext cx="8573309" cy="523220"/>
          </a:xfrm>
          <a:prstGeom prst="rect">
            <a:avLst/>
          </a:prstGeom>
          <a:noFill/>
        </p:spPr>
        <p:txBody>
          <a:bodyPr wrap="none" rtlCol="0">
            <a:spAutoFit/>
          </a:bodyPr>
          <a:lstStyle/>
          <a:p>
            <a:r>
              <a:rPr lang="en-US" sz="2800" b="1" dirty="0">
                <a:latin typeface="Helvetica" pitchFamily="2" charset="0"/>
              </a:rPr>
              <a:t>Wound healing for disease resistance takes days</a:t>
            </a:r>
          </a:p>
        </p:txBody>
      </p:sp>
      <p:sp>
        <p:nvSpPr>
          <p:cNvPr id="6" name="TextBox 5">
            <a:extLst>
              <a:ext uri="{FF2B5EF4-FFF2-40B4-BE49-F238E27FC236}">
                <a16:creationId xmlns:a16="http://schemas.microsoft.com/office/drawing/2014/main" id="{2C3BE87E-8797-7FA4-2867-B4ECB60D7030}"/>
              </a:ext>
            </a:extLst>
          </p:cNvPr>
          <p:cNvSpPr txBox="1"/>
          <p:nvPr/>
        </p:nvSpPr>
        <p:spPr>
          <a:xfrm>
            <a:off x="1055914" y="4380977"/>
            <a:ext cx="7217156" cy="646331"/>
          </a:xfrm>
          <a:prstGeom prst="rect">
            <a:avLst/>
          </a:prstGeom>
          <a:noFill/>
        </p:spPr>
        <p:txBody>
          <a:bodyPr wrap="square">
            <a:spAutoFit/>
          </a:bodyPr>
          <a:lstStyle/>
          <a:p>
            <a:r>
              <a:rPr lang="en-US" sz="1200" dirty="0" err="1">
                <a:latin typeface="Helvetica" pitchFamily="2" charset="0"/>
              </a:rPr>
              <a:t>Lulai</a:t>
            </a:r>
            <a:r>
              <a:rPr lang="en-US" sz="1200" dirty="0">
                <a:latin typeface="Helvetica" pitchFamily="2" charset="0"/>
              </a:rPr>
              <a:t>, E. C, and D. L </a:t>
            </a:r>
            <a:r>
              <a:rPr lang="en-US" sz="1200" dirty="0" err="1">
                <a:latin typeface="Helvetica" pitchFamily="2" charset="0"/>
              </a:rPr>
              <a:t>Corsini</a:t>
            </a:r>
            <a:r>
              <a:rPr lang="en-US" sz="1200" dirty="0">
                <a:latin typeface="Helvetica" pitchFamily="2" charset="0"/>
              </a:rPr>
              <a:t>. 1998. Differential deposition of suberin phenolic and aliphatic domains and their roles in resistance to infection during potato tuber (Solanum tuberosum L.) wound-healing. </a:t>
            </a:r>
            <a:r>
              <a:rPr lang="en-US" sz="1200" i="1" dirty="0">
                <a:latin typeface="Helvetica" pitchFamily="2" charset="0"/>
              </a:rPr>
              <a:t>Physiological and Molecular Plant Pathology</a:t>
            </a:r>
            <a:r>
              <a:rPr lang="en-US" sz="1200" dirty="0">
                <a:latin typeface="Helvetica" pitchFamily="2" charset="0"/>
              </a:rPr>
              <a:t> 53: 209–222. </a:t>
            </a:r>
          </a:p>
        </p:txBody>
      </p:sp>
      <p:pic>
        <p:nvPicPr>
          <p:cNvPr id="8" name="Picture 7" descr="A graph of a patient's recovery&#10;&#10;Description automatically generated">
            <a:extLst>
              <a:ext uri="{FF2B5EF4-FFF2-40B4-BE49-F238E27FC236}">
                <a16:creationId xmlns:a16="http://schemas.microsoft.com/office/drawing/2014/main" id="{78FCFFDD-EFD6-C7A8-D212-169D647CEC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84727" y="1021334"/>
            <a:ext cx="4005263" cy="2603006"/>
          </a:xfrm>
          <a:prstGeom prst="rect">
            <a:avLst/>
          </a:prstGeom>
        </p:spPr>
      </p:pic>
      <p:sp>
        <p:nvSpPr>
          <p:cNvPr id="12" name="TextBox 11">
            <a:extLst>
              <a:ext uri="{FF2B5EF4-FFF2-40B4-BE49-F238E27FC236}">
                <a16:creationId xmlns:a16="http://schemas.microsoft.com/office/drawing/2014/main" id="{C2E611D6-FFD0-D30E-474D-E5E5FC0CA374}"/>
              </a:ext>
            </a:extLst>
          </p:cNvPr>
          <p:cNvSpPr txBox="1"/>
          <p:nvPr/>
        </p:nvSpPr>
        <p:spPr>
          <a:xfrm>
            <a:off x="8347125" y="3588363"/>
            <a:ext cx="399468" cy="323165"/>
          </a:xfrm>
          <a:prstGeom prst="rect">
            <a:avLst/>
          </a:prstGeom>
          <a:noFill/>
        </p:spPr>
        <p:txBody>
          <a:bodyPr wrap="none" rtlCol="0">
            <a:spAutoFit/>
          </a:bodyPr>
          <a:lstStyle/>
          <a:p>
            <a:r>
              <a:rPr lang="en-US" sz="1500" dirty="0">
                <a:latin typeface="Helvetica" pitchFamily="2" charset="0"/>
              </a:rPr>
              <a:t>10</a:t>
            </a:r>
          </a:p>
        </p:txBody>
      </p:sp>
      <p:sp>
        <p:nvSpPr>
          <p:cNvPr id="13" name="TextBox 12">
            <a:extLst>
              <a:ext uri="{FF2B5EF4-FFF2-40B4-BE49-F238E27FC236}">
                <a16:creationId xmlns:a16="http://schemas.microsoft.com/office/drawing/2014/main" id="{DF239CCD-37DE-D54E-DFF8-01CC4D6D97F4}"/>
              </a:ext>
            </a:extLst>
          </p:cNvPr>
          <p:cNvSpPr txBox="1"/>
          <p:nvPr/>
        </p:nvSpPr>
        <p:spPr>
          <a:xfrm>
            <a:off x="6673428" y="3575306"/>
            <a:ext cx="292068" cy="323165"/>
          </a:xfrm>
          <a:prstGeom prst="rect">
            <a:avLst/>
          </a:prstGeom>
          <a:noFill/>
        </p:spPr>
        <p:txBody>
          <a:bodyPr wrap="none" rtlCol="0">
            <a:spAutoFit/>
          </a:bodyPr>
          <a:lstStyle/>
          <a:p>
            <a:r>
              <a:rPr lang="en-US" sz="1500" dirty="0">
                <a:latin typeface="Helvetica" pitchFamily="2" charset="0"/>
              </a:rPr>
              <a:t>5</a:t>
            </a:r>
          </a:p>
        </p:txBody>
      </p:sp>
      <p:sp>
        <p:nvSpPr>
          <p:cNvPr id="14" name="TextBox 13">
            <a:extLst>
              <a:ext uri="{FF2B5EF4-FFF2-40B4-BE49-F238E27FC236}">
                <a16:creationId xmlns:a16="http://schemas.microsoft.com/office/drawing/2014/main" id="{D1DC252B-A1ED-5C58-B131-189121BAA1E4}"/>
              </a:ext>
            </a:extLst>
          </p:cNvPr>
          <p:cNvSpPr txBox="1"/>
          <p:nvPr/>
        </p:nvSpPr>
        <p:spPr>
          <a:xfrm>
            <a:off x="4947868" y="3582100"/>
            <a:ext cx="292068" cy="323165"/>
          </a:xfrm>
          <a:prstGeom prst="rect">
            <a:avLst/>
          </a:prstGeom>
          <a:noFill/>
        </p:spPr>
        <p:txBody>
          <a:bodyPr wrap="none" rtlCol="0">
            <a:spAutoFit/>
          </a:bodyPr>
          <a:lstStyle/>
          <a:p>
            <a:r>
              <a:rPr lang="en-US" sz="1500" dirty="0">
                <a:latin typeface="Helvetica" pitchFamily="2" charset="0"/>
              </a:rPr>
              <a:t>0</a:t>
            </a:r>
          </a:p>
        </p:txBody>
      </p:sp>
      <p:sp>
        <p:nvSpPr>
          <p:cNvPr id="16" name="TextBox 15">
            <a:extLst>
              <a:ext uri="{FF2B5EF4-FFF2-40B4-BE49-F238E27FC236}">
                <a16:creationId xmlns:a16="http://schemas.microsoft.com/office/drawing/2014/main" id="{A27FB322-7CD7-6DBA-C615-4F408B6BD181}"/>
              </a:ext>
            </a:extLst>
          </p:cNvPr>
          <p:cNvSpPr txBox="1"/>
          <p:nvPr/>
        </p:nvSpPr>
        <p:spPr>
          <a:xfrm>
            <a:off x="5383557" y="3812032"/>
            <a:ext cx="2914580" cy="323165"/>
          </a:xfrm>
          <a:prstGeom prst="rect">
            <a:avLst/>
          </a:prstGeom>
          <a:noFill/>
        </p:spPr>
        <p:txBody>
          <a:bodyPr wrap="none" rtlCol="0">
            <a:spAutoFit/>
          </a:bodyPr>
          <a:lstStyle/>
          <a:p>
            <a:r>
              <a:rPr lang="en-US" sz="1500" dirty="0">
                <a:latin typeface="Helvetica" pitchFamily="2" charset="0"/>
              </a:rPr>
              <a:t>Days at 65 ˚F before inoculation</a:t>
            </a:r>
          </a:p>
        </p:txBody>
      </p:sp>
      <p:sp>
        <p:nvSpPr>
          <p:cNvPr id="18" name="TextBox 17">
            <a:extLst>
              <a:ext uri="{FF2B5EF4-FFF2-40B4-BE49-F238E27FC236}">
                <a16:creationId xmlns:a16="http://schemas.microsoft.com/office/drawing/2014/main" id="{53EB0EFA-6695-EBC1-5206-62F1A7871A27}"/>
              </a:ext>
            </a:extLst>
          </p:cNvPr>
          <p:cNvSpPr txBox="1"/>
          <p:nvPr/>
        </p:nvSpPr>
        <p:spPr>
          <a:xfrm>
            <a:off x="6887358" y="1271831"/>
            <a:ext cx="1672253" cy="369332"/>
          </a:xfrm>
          <a:prstGeom prst="rect">
            <a:avLst/>
          </a:prstGeom>
          <a:noFill/>
        </p:spPr>
        <p:txBody>
          <a:bodyPr wrap="none" rtlCol="0">
            <a:spAutoFit/>
          </a:bodyPr>
          <a:lstStyle/>
          <a:p>
            <a:r>
              <a:rPr lang="en-US" sz="1800" kern="0" dirty="0">
                <a:latin typeface="Helvetica" pitchFamily="2" charset="0"/>
                <a:ea typeface="Times New Roman" panose="02020603050405020304" pitchFamily="18" charset="0"/>
              </a:rPr>
              <a:t>Fungal dry rot</a:t>
            </a:r>
            <a:r>
              <a:rPr lang="en-US" sz="1800" dirty="0">
                <a:latin typeface="Helvetica" pitchFamily="2" charset="0"/>
              </a:rPr>
              <a:t> </a:t>
            </a:r>
          </a:p>
        </p:txBody>
      </p:sp>
      <p:grpSp>
        <p:nvGrpSpPr>
          <p:cNvPr id="21" name="Group 20">
            <a:extLst>
              <a:ext uri="{FF2B5EF4-FFF2-40B4-BE49-F238E27FC236}">
                <a16:creationId xmlns:a16="http://schemas.microsoft.com/office/drawing/2014/main" id="{6D7AE147-CAD0-9176-0F68-B4EEA22302F2}"/>
              </a:ext>
            </a:extLst>
          </p:cNvPr>
          <p:cNvGrpSpPr/>
          <p:nvPr/>
        </p:nvGrpSpPr>
        <p:grpSpPr>
          <a:xfrm>
            <a:off x="551215" y="1047224"/>
            <a:ext cx="4322429" cy="3099273"/>
            <a:chOff x="551215" y="1047224"/>
            <a:chExt cx="4322429" cy="3099273"/>
          </a:xfrm>
        </p:grpSpPr>
        <p:sp>
          <p:nvSpPr>
            <p:cNvPr id="7" name="TextBox 6">
              <a:extLst>
                <a:ext uri="{FF2B5EF4-FFF2-40B4-BE49-F238E27FC236}">
                  <a16:creationId xmlns:a16="http://schemas.microsoft.com/office/drawing/2014/main" id="{487EBB85-2C07-1408-072C-0539FC5C1FB0}"/>
                </a:ext>
              </a:extLst>
            </p:cNvPr>
            <p:cNvSpPr txBox="1"/>
            <p:nvPr/>
          </p:nvSpPr>
          <p:spPr>
            <a:xfrm>
              <a:off x="2530813" y="3169508"/>
              <a:ext cx="184731" cy="248209"/>
            </a:xfrm>
            <a:prstGeom prst="rect">
              <a:avLst/>
            </a:prstGeom>
            <a:noFill/>
          </p:spPr>
          <p:txBody>
            <a:bodyPr wrap="none" rtlCol="0">
              <a:spAutoFit/>
            </a:bodyPr>
            <a:lstStyle/>
            <a:p>
              <a:endParaRPr lang="en-US" sz="1013" dirty="0"/>
            </a:p>
          </p:txBody>
        </p:sp>
        <p:pic>
          <p:nvPicPr>
            <p:cNvPr id="9" name="Picture 8" descr="A graph of a wound healing&#10;&#10;Description automatically generated">
              <a:extLst>
                <a:ext uri="{FF2B5EF4-FFF2-40B4-BE49-F238E27FC236}">
                  <a16:creationId xmlns:a16="http://schemas.microsoft.com/office/drawing/2014/main" id="{EB378C31-1F11-4623-AB71-9A697054422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8381" y="1047224"/>
              <a:ext cx="4005263" cy="2577116"/>
            </a:xfrm>
            <a:prstGeom prst="rect">
              <a:avLst/>
            </a:prstGeom>
          </p:spPr>
        </p:pic>
        <p:sp>
          <p:nvSpPr>
            <p:cNvPr id="5" name="TextBox 4">
              <a:extLst>
                <a:ext uri="{FF2B5EF4-FFF2-40B4-BE49-F238E27FC236}">
                  <a16:creationId xmlns:a16="http://schemas.microsoft.com/office/drawing/2014/main" id="{3E58B387-6A8E-ED8A-284C-85952C1B25B3}"/>
                </a:ext>
              </a:extLst>
            </p:cNvPr>
            <p:cNvSpPr txBox="1"/>
            <p:nvPr/>
          </p:nvSpPr>
          <p:spPr>
            <a:xfrm rot="16200000">
              <a:off x="-475989" y="2262658"/>
              <a:ext cx="2377574" cy="323165"/>
            </a:xfrm>
            <a:prstGeom prst="rect">
              <a:avLst/>
            </a:prstGeom>
            <a:noFill/>
          </p:spPr>
          <p:txBody>
            <a:bodyPr wrap="none" rtlCol="0">
              <a:spAutoFit/>
            </a:bodyPr>
            <a:lstStyle/>
            <a:p>
              <a:r>
                <a:rPr lang="en-US" sz="1500" dirty="0">
                  <a:latin typeface="Helvetica" pitchFamily="2" charset="0"/>
                </a:rPr>
                <a:t>Percent of tubers infected</a:t>
              </a:r>
            </a:p>
          </p:txBody>
        </p:sp>
        <p:sp>
          <p:nvSpPr>
            <p:cNvPr id="10" name="TextBox 9">
              <a:extLst>
                <a:ext uri="{FF2B5EF4-FFF2-40B4-BE49-F238E27FC236}">
                  <a16:creationId xmlns:a16="http://schemas.microsoft.com/office/drawing/2014/main" id="{ACEC38D1-8B51-A024-F9C9-6047D22BE736}"/>
                </a:ext>
              </a:extLst>
            </p:cNvPr>
            <p:cNvSpPr txBox="1"/>
            <p:nvPr/>
          </p:nvSpPr>
          <p:spPr>
            <a:xfrm>
              <a:off x="1541141" y="3823332"/>
              <a:ext cx="2914580" cy="323165"/>
            </a:xfrm>
            <a:prstGeom prst="rect">
              <a:avLst/>
            </a:prstGeom>
            <a:noFill/>
          </p:spPr>
          <p:txBody>
            <a:bodyPr wrap="none" rtlCol="0">
              <a:spAutoFit/>
            </a:bodyPr>
            <a:lstStyle/>
            <a:p>
              <a:r>
                <a:rPr lang="en-US" sz="1500" dirty="0">
                  <a:latin typeface="Helvetica" pitchFamily="2" charset="0"/>
                </a:rPr>
                <a:t>Days at 65 ˚F before inoculation</a:t>
              </a:r>
            </a:p>
          </p:txBody>
        </p:sp>
        <p:sp>
          <p:nvSpPr>
            <p:cNvPr id="11" name="TextBox 10">
              <a:extLst>
                <a:ext uri="{FF2B5EF4-FFF2-40B4-BE49-F238E27FC236}">
                  <a16:creationId xmlns:a16="http://schemas.microsoft.com/office/drawing/2014/main" id="{9FBD37A3-65FC-B53D-8A03-8BF0669E5A2F}"/>
                </a:ext>
              </a:extLst>
            </p:cNvPr>
            <p:cNvSpPr txBox="1"/>
            <p:nvPr/>
          </p:nvSpPr>
          <p:spPr>
            <a:xfrm>
              <a:off x="1295640" y="3624339"/>
              <a:ext cx="292068" cy="323165"/>
            </a:xfrm>
            <a:prstGeom prst="rect">
              <a:avLst/>
            </a:prstGeom>
            <a:noFill/>
          </p:spPr>
          <p:txBody>
            <a:bodyPr wrap="none" rtlCol="0">
              <a:spAutoFit/>
            </a:bodyPr>
            <a:lstStyle/>
            <a:p>
              <a:r>
                <a:rPr lang="en-US" sz="1500" dirty="0">
                  <a:latin typeface="Helvetica" pitchFamily="2" charset="0"/>
                </a:rPr>
                <a:t>0</a:t>
              </a:r>
            </a:p>
          </p:txBody>
        </p:sp>
        <p:sp>
          <p:nvSpPr>
            <p:cNvPr id="15" name="TextBox 14">
              <a:extLst>
                <a:ext uri="{FF2B5EF4-FFF2-40B4-BE49-F238E27FC236}">
                  <a16:creationId xmlns:a16="http://schemas.microsoft.com/office/drawing/2014/main" id="{E42E26AE-6F5B-BE96-4882-78EC99CCF2C7}"/>
                </a:ext>
              </a:extLst>
            </p:cNvPr>
            <p:cNvSpPr txBox="1"/>
            <p:nvPr/>
          </p:nvSpPr>
          <p:spPr>
            <a:xfrm>
              <a:off x="4418991" y="3587539"/>
              <a:ext cx="292068" cy="323165"/>
            </a:xfrm>
            <a:prstGeom prst="rect">
              <a:avLst/>
            </a:prstGeom>
            <a:noFill/>
          </p:spPr>
          <p:txBody>
            <a:bodyPr wrap="none" rtlCol="0">
              <a:spAutoFit/>
            </a:bodyPr>
            <a:lstStyle/>
            <a:p>
              <a:r>
                <a:rPr lang="en-US" sz="1500" dirty="0">
                  <a:latin typeface="Helvetica" pitchFamily="2" charset="0"/>
                </a:rPr>
                <a:t>5</a:t>
              </a:r>
            </a:p>
          </p:txBody>
        </p:sp>
        <p:sp>
          <p:nvSpPr>
            <p:cNvPr id="17" name="TextBox 16">
              <a:extLst>
                <a:ext uri="{FF2B5EF4-FFF2-40B4-BE49-F238E27FC236}">
                  <a16:creationId xmlns:a16="http://schemas.microsoft.com/office/drawing/2014/main" id="{48D6B7F4-68C0-3395-350B-3898EC16DC65}"/>
                </a:ext>
              </a:extLst>
            </p:cNvPr>
            <p:cNvSpPr txBox="1"/>
            <p:nvPr/>
          </p:nvSpPr>
          <p:spPr>
            <a:xfrm>
              <a:off x="2736158" y="1255879"/>
              <a:ext cx="1915909" cy="369332"/>
            </a:xfrm>
            <a:prstGeom prst="rect">
              <a:avLst/>
            </a:prstGeom>
            <a:noFill/>
          </p:spPr>
          <p:txBody>
            <a:bodyPr wrap="none" rtlCol="0">
              <a:spAutoFit/>
            </a:bodyPr>
            <a:lstStyle/>
            <a:p>
              <a:r>
                <a:rPr lang="en-US" sz="1800" kern="0" dirty="0">
                  <a:latin typeface="Helvetica" pitchFamily="2" charset="0"/>
                  <a:ea typeface="Times New Roman" panose="02020603050405020304" pitchFamily="18" charset="0"/>
                </a:rPr>
                <a:t>Bacterial soft rot</a:t>
              </a:r>
              <a:r>
                <a:rPr lang="en-US" sz="1800" dirty="0">
                  <a:latin typeface="Helvetica" pitchFamily="2" charset="0"/>
                </a:rPr>
                <a:t> </a:t>
              </a:r>
            </a:p>
          </p:txBody>
        </p:sp>
        <p:sp>
          <p:nvSpPr>
            <p:cNvPr id="3" name="TextBox 2">
              <a:extLst>
                <a:ext uri="{FF2B5EF4-FFF2-40B4-BE49-F238E27FC236}">
                  <a16:creationId xmlns:a16="http://schemas.microsoft.com/office/drawing/2014/main" id="{943179AB-74DC-9289-93DD-7F8C3961B000}"/>
                </a:ext>
              </a:extLst>
            </p:cNvPr>
            <p:cNvSpPr txBox="1"/>
            <p:nvPr/>
          </p:nvSpPr>
          <p:spPr>
            <a:xfrm>
              <a:off x="1874143" y="3614173"/>
              <a:ext cx="292068" cy="323165"/>
            </a:xfrm>
            <a:prstGeom prst="rect">
              <a:avLst/>
            </a:prstGeom>
            <a:noFill/>
          </p:spPr>
          <p:txBody>
            <a:bodyPr wrap="none" rtlCol="0">
              <a:spAutoFit/>
            </a:bodyPr>
            <a:lstStyle/>
            <a:p>
              <a:r>
                <a:rPr lang="en-US" sz="1500" dirty="0">
                  <a:latin typeface="Helvetica" pitchFamily="2" charset="0"/>
                </a:rPr>
                <a:t>1</a:t>
              </a:r>
            </a:p>
          </p:txBody>
        </p:sp>
        <p:sp>
          <p:nvSpPr>
            <p:cNvPr id="4" name="TextBox 3">
              <a:extLst>
                <a:ext uri="{FF2B5EF4-FFF2-40B4-BE49-F238E27FC236}">
                  <a16:creationId xmlns:a16="http://schemas.microsoft.com/office/drawing/2014/main" id="{90E857D3-5863-2668-F633-774410C12CCB}"/>
                </a:ext>
              </a:extLst>
            </p:cNvPr>
            <p:cNvSpPr txBox="1"/>
            <p:nvPr/>
          </p:nvSpPr>
          <p:spPr>
            <a:xfrm>
              <a:off x="2517048" y="3574307"/>
              <a:ext cx="292068" cy="323165"/>
            </a:xfrm>
            <a:prstGeom prst="rect">
              <a:avLst/>
            </a:prstGeom>
            <a:noFill/>
          </p:spPr>
          <p:txBody>
            <a:bodyPr wrap="none" rtlCol="0">
              <a:spAutoFit/>
            </a:bodyPr>
            <a:lstStyle/>
            <a:p>
              <a:r>
                <a:rPr lang="en-US" sz="1500" dirty="0">
                  <a:latin typeface="Helvetica" pitchFamily="2" charset="0"/>
                </a:rPr>
                <a:t>2</a:t>
              </a:r>
            </a:p>
          </p:txBody>
        </p:sp>
        <p:sp>
          <p:nvSpPr>
            <p:cNvPr id="19" name="TextBox 18">
              <a:extLst>
                <a:ext uri="{FF2B5EF4-FFF2-40B4-BE49-F238E27FC236}">
                  <a16:creationId xmlns:a16="http://schemas.microsoft.com/office/drawing/2014/main" id="{EFBF694A-CB77-F090-242D-4429A9BA428F}"/>
                </a:ext>
              </a:extLst>
            </p:cNvPr>
            <p:cNvSpPr txBox="1"/>
            <p:nvPr/>
          </p:nvSpPr>
          <p:spPr>
            <a:xfrm>
              <a:off x="3127161" y="3586446"/>
              <a:ext cx="292068" cy="323165"/>
            </a:xfrm>
            <a:prstGeom prst="rect">
              <a:avLst/>
            </a:prstGeom>
            <a:noFill/>
          </p:spPr>
          <p:txBody>
            <a:bodyPr wrap="none" rtlCol="0">
              <a:spAutoFit/>
            </a:bodyPr>
            <a:lstStyle/>
            <a:p>
              <a:r>
                <a:rPr lang="en-US" sz="1500" dirty="0">
                  <a:latin typeface="Helvetica" pitchFamily="2" charset="0"/>
                </a:rPr>
                <a:t>3</a:t>
              </a:r>
            </a:p>
          </p:txBody>
        </p:sp>
        <p:sp>
          <p:nvSpPr>
            <p:cNvPr id="20" name="TextBox 19">
              <a:extLst>
                <a:ext uri="{FF2B5EF4-FFF2-40B4-BE49-F238E27FC236}">
                  <a16:creationId xmlns:a16="http://schemas.microsoft.com/office/drawing/2014/main" id="{3D8F13EB-16CF-CA9D-9B68-9048BEC0901C}"/>
                </a:ext>
              </a:extLst>
            </p:cNvPr>
            <p:cNvSpPr txBox="1"/>
            <p:nvPr/>
          </p:nvSpPr>
          <p:spPr>
            <a:xfrm>
              <a:off x="3755811" y="3580014"/>
              <a:ext cx="292068" cy="323165"/>
            </a:xfrm>
            <a:prstGeom prst="rect">
              <a:avLst/>
            </a:prstGeom>
            <a:noFill/>
          </p:spPr>
          <p:txBody>
            <a:bodyPr wrap="none" rtlCol="0">
              <a:spAutoFit/>
            </a:bodyPr>
            <a:lstStyle/>
            <a:p>
              <a:r>
                <a:rPr lang="en-US" sz="1500" dirty="0">
                  <a:latin typeface="Helvetica" pitchFamily="2" charset="0"/>
                </a:rPr>
                <a:t>4</a:t>
              </a:r>
            </a:p>
          </p:txBody>
        </p:sp>
      </p:grpSp>
    </p:spTree>
    <p:extLst>
      <p:ext uri="{BB962C8B-B14F-4D97-AF65-F5344CB8AC3E}">
        <p14:creationId xmlns:p14="http://schemas.microsoft.com/office/powerpoint/2010/main" val="2052561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C4EFB-8E27-ABE7-8449-A17E71AC0479}"/>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F4FDAB0F-CC80-2C7E-1625-D59321A54C59}"/>
              </a:ext>
            </a:extLst>
          </p:cNvPr>
          <p:cNvSpPr>
            <a:spLocks noGrp="1" noChangeArrowheads="1"/>
          </p:cNvSpPr>
          <p:nvPr>
            <p:ph type="title"/>
          </p:nvPr>
        </p:nvSpPr>
        <p:spPr>
          <a:xfrm>
            <a:off x="1371600" y="520241"/>
            <a:ext cx="6400800" cy="571500"/>
          </a:xfrm>
        </p:spPr>
        <p:txBody>
          <a:bodyPr>
            <a:normAutofit/>
          </a:bodyPr>
          <a:lstStyle/>
          <a:p>
            <a:pPr algn="ctr"/>
            <a:r>
              <a:rPr lang="en-US" altLang="en-US" sz="2800" b="1" dirty="0">
                <a:latin typeface="Helvetica" pitchFamily="2" charset="0"/>
              </a:rPr>
              <a:t>Skin quality</a:t>
            </a:r>
          </a:p>
        </p:txBody>
      </p:sp>
      <p:sp>
        <p:nvSpPr>
          <p:cNvPr id="3" name="TextBox 2">
            <a:extLst>
              <a:ext uri="{FF2B5EF4-FFF2-40B4-BE49-F238E27FC236}">
                <a16:creationId xmlns:a16="http://schemas.microsoft.com/office/drawing/2014/main" id="{18F1B5E2-AC4B-19EA-343D-87C7B8A28A52}"/>
              </a:ext>
            </a:extLst>
          </p:cNvPr>
          <p:cNvSpPr txBox="1"/>
          <p:nvPr/>
        </p:nvSpPr>
        <p:spPr>
          <a:xfrm>
            <a:off x="760519" y="1822703"/>
            <a:ext cx="3024403" cy="1200329"/>
          </a:xfrm>
          <a:prstGeom prst="rect">
            <a:avLst/>
          </a:prstGeom>
          <a:noFill/>
        </p:spPr>
        <p:txBody>
          <a:bodyPr wrap="square" rtlCol="0">
            <a:spAutoFit/>
          </a:bodyPr>
          <a:lstStyle/>
          <a:p>
            <a:r>
              <a:rPr lang="en-US" sz="2400" dirty="0">
                <a:latin typeface="Helvetica" pitchFamily="2" charset="0"/>
              </a:rPr>
              <a:t>Skin appearance is important in some markets</a:t>
            </a:r>
          </a:p>
        </p:txBody>
      </p:sp>
      <p:pic>
        <p:nvPicPr>
          <p:cNvPr id="2" name="Content Placeholder 5">
            <a:extLst>
              <a:ext uri="{FF2B5EF4-FFF2-40B4-BE49-F238E27FC236}">
                <a16:creationId xmlns:a16="http://schemas.microsoft.com/office/drawing/2014/main" id="{5491F000-5E16-8290-BF6A-8CB7602354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4925980" y="1113340"/>
            <a:ext cx="3191283" cy="3551258"/>
          </a:xfrm>
          <a:prstGeom prst="rect">
            <a:avLst/>
          </a:prstGeom>
        </p:spPr>
      </p:pic>
    </p:spTree>
    <p:extLst>
      <p:ext uri="{BB962C8B-B14F-4D97-AF65-F5344CB8AC3E}">
        <p14:creationId xmlns:p14="http://schemas.microsoft.com/office/powerpoint/2010/main" val="1761087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712" y="207856"/>
            <a:ext cx="6554575" cy="994172"/>
          </a:xfrm>
        </p:spPr>
        <p:txBody>
          <a:bodyPr>
            <a:noAutofit/>
          </a:bodyPr>
          <a:lstStyle/>
          <a:p>
            <a:pPr algn="ctr"/>
            <a:r>
              <a:rPr lang="en-US" sz="2800" b="1" dirty="0">
                <a:latin typeface="Helvetica"/>
                <a:cs typeface="Helvetica"/>
              </a:rPr>
              <a:t>Pigments accumulate in the skin as potatoes grow</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429858" y="1310054"/>
            <a:ext cx="4286944" cy="3396579"/>
          </a:xfrm>
          <a:ln>
            <a:solidFill>
              <a:srgbClr val="4F81BD"/>
            </a:solidFill>
          </a:ln>
        </p:spPr>
      </p:pic>
    </p:spTree>
    <p:extLst>
      <p:ext uri="{BB962C8B-B14F-4D97-AF65-F5344CB8AC3E}">
        <p14:creationId xmlns:p14="http://schemas.microsoft.com/office/powerpoint/2010/main" val="3361686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43580"/>
            <a:ext cx="6172200" cy="1117611"/>
          </a:xfrm>
        </p:spPr>
        <p:txBody>
          <a:bodyPr>
            <a:normAutofit/>
          </a:bodyPr>
          <a:lstStyle/>
          <a:p>
            <a:pPr algn="ctr"/>
            <a:r>
              <a:rPr lang="en-US" sz="2800" b="1" dirty="0">
                <a:latin typeface="Helvetica"/>
                <a:cs typeface="Helvetica"/>
              </a:rPr>
              <a:t>Healed wounds contain almost no red or purple pigments </a:t>
            </a:r>
          </a:p>
        </p:txBody>
      </p:sp>
      <p:pic>
        <p:nvPicPr>
          <p:cNvPr id="10" name="Content Placeholder 9" descr="499A.tif"/>
          <p:cNvPicPr>
            <a:picLocks noGrp="1" noChangeAspect="1"/>
          </p:cNvPicPr>
          <p:nvPr>
            <p:ph idx="1"/>
          </p:nvPr>
        </p:nvPicPr>
        <p:blipFill rotWithShape="1">
          <a:blip r:embed="rId2" cstate="hqprint">
            <a:extLst>
              <a:ext uri="{BEBA8EAE-BF5A-486C-A8C5-ECC9F3942E4B}">
                <a14:imgProps xmlns:a14="http://schemas.microsoft.com/office/drawing/2010/main">
                  <a14:imgLayer r:embed="rId3">
                    <a14:imgEffect>
                      <a14:backgroundRemoval t="4676" b="89744" l="8764" r="97653">
                        <a14:foregroundMark x1="8764" y1="61689" x2="9390" y2="30317"/>
                        <a14:foregroundMark x1="9390" y1="30317" x2="14241" y2="51282"/>
                        <a14:foregroundMark x1="14241" y1="51282" x2="10329" y2="58069"/>
                        <a14:foregroundMark x1="41158" y1="5732" x2="53991" y2="2112"/>
                        <a14:foregroundMark x1="24100" y1="10709" x2="34429" y2="7692"/>
                        <a14:foregroundMark x1="53991" y1="2112" x2="69327" y2="2262"/>
                        <a14:foregroundMark x1="69327" y1="2262" x2="82786" y2="9201"/>
                        <a14:foregroundMark x1="82786" y1="9201" x2="92645" y2="22021"/>
                        <a14:foregroundMark x1="92645" y1="22021" x2="98279" y2="53394"/>
                        <a14:foregroundMark x1="98279" y1="53394" x2="93897" y2="68627"/>
                        <a14:foregroundMark x1="93897" y1="68627" x2="81221" y2="83861"/>
                        <a14:foregroundMark x1="94679" y1="35294" x2="97809" y2="50377"/>
                        <a14:foregroundMark x1="97809" y1="50377" x2="94679" y2="36501"/>
                        <a14:foregroundMark x1="78560" y1="7240" x2="64319" y2="1357"/>
                        <a14:foregroundMark x1="64319" y1="1357" x2="48983" y2="1659"/>
                        <a14:foregroundMark x1="48983" y1="1659" x2="40532" y2="4676"/>
                        <a14:foregroundMark x1="34429" y1="6938" x2="69953" y2="9201"/>
                        <a14:foregroundMark x1="69953" y1="9201" x2="77934" y2="7240"/>
                        <a14:foregroundMark x1="43662" y1="4827" x2="59937" y2="1810"/>
                        <a14:foregroundMark x1="59937" y1="1810" x2="75900" y2="5882"/>
                        <a14:foregroundMark x1="75900" y1="5882" x2="46009" y2="4676"/>
                        <a14:backgroundMark x1="39437" y1="4676" x2="39593" y2="5279"/>
                        <a14:backgroundMark x1="40845" y1="5279" x2="33177" y2="5882"/>
                        <a14:backgroundMark x1="40845" y1="4977" x2="39124" y2="4374"/>
                        <a14:backgroundMark x1="8138" y1="63348" x2="9077" y2="61237"/>
                        <a14:backgroundMark x1="34429" y1="88235" x2="20188" y2="83861"/>
                        <a14:backgroundMark x1="20188" y1="83861" x2="30360" y2="94419"/>
                        <a14:backgroundMark x1="30360" y1="94419" x2="33803" y2="87934"/>
                        <a14:backgroundMark x1="18466" y1="84012" x2="20657" y2="83258"/>
                        <a14:backgroundMark x1="8451" y1="62293" x2="7825" y2="59578"/>
                      </a14:backgroundRemoval>
                    </a14:imgEffect>
                  </a14:imgLayer>
                </a14:imgProps>
              </a:ext>
              <a:ext uri="{28A0092B-C50C-407E-A947-70E740481C1C}">
                <a14:useLocalDpi xmlns:a14="http://schemas.microsoft.com/office/drawing/2010/main"/>
              </a:ext>
            </a:extLst>
          </a:blip>
          <a:srcRect/>
          <a:stretch/>
        </p:blipFill>
        <p:spPr>
          <a:xfrm>
            <a:off x="3129990" y="1530875"/>
            <a:ext cx="2884020" cy="2990266"/>
          </a:xfrm>
          <a:prstGeom prst="rect">
            <a:avLst/>
          </a:prstGeom>
        </p:spPr>
      </p:pic>
    </p:spTree>
    <p:extLst>
      <p:ext uri="{BB962C8B-B14F-4D97-AF65-F5344CB8AC3E}">
        <p14:creationId xmlns:p14="http://schemas.microsoft.com/office/powerpoint/2010/main" val="4085108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30013-9C97-B867-BFCC-1F80CD9D416D}"/>
              </a:ext>
            </a:extLst>
          </p:cNvPr>
          <p:cNvSpPr txBox="1"/>
          <p:nvPr/>
        </p:nvSpPr>
        <p:spPr>
          <a:xfrm>
            <a:off x="896281" y="252088"/>
            <a:ext cx="7686720" cy="507831"/>
          </a:xfrm>
          <a:prstGeom prst="rect">
            <a:avLst/>
          </a:prstGeom>
          <a:noFill/>
        </p:spPr>
        <p:txBody>
          <a:bodyPr wrap="none" rtlCol="0">
            <a:spAutoFit/>
          </a:bodyPr>
          <a:lstStyle/>
          <a:p>
            <a:r>
              <a:rPr lang="en-US" sz="2700" b="1" dirty="0">
                <a:latin typeface="Helvetica" pitchFamily="2" charset="0"/>
              </a:rPr>
              <a:t>Reduce seed piece decay by healing cut seed</a:t>
            </a:r>
          </a:p>
        </p:txBody>
      </p:sp>
      <p:sp>
        <p:nvSpPr>
          <p:cNvPr id="6" name="TextBox 5">
            <a:extLst>
              <a:ext uri="{FF2B5EF4-FFF2-40B4-BE49-F238E27FC236}">
                <a16:creationId xmlns:a16="http://schemas.microsoft.com/office/drawing/2014/main" id="{6BEA79FC-A9A7-513D-E6FE-9DEDBFEFE0FB}"/>
              </a:ext>
            </a:extLst>
          </p:cNvPr>
          <p:cNvSpPr txBox="1"/>
          <p:nvPr/>
        </p:nvSpPr>
        <p:spPr>
          <a:xfrm>
            <a:off x="811530" y="1023736"/>
            <a:ext cx="4094318" cy="3939540"/>
          </a:xfrm>
          <a:prstGeom prst="rect">
            <a:avLst/>
          </a:prstGeom>
          <a:noFill/>
        </p:spPr>
        <p:txBody>
          <a:bodyPr wrap="square" rtlCol="0">
            <a:spAutoFit/>
          </a:bodyPr>
          <a:lstStyle/>
          <a:p>
            <a:pPr>
              <a:spcAft>
                <a:spcPts val="1200"/>
              </a:spcAft>
            </a:pPr>
            <a:r>
              <a:rPr lang="en-US" sz="2100" dirty="0">
                <a:latin typeface="Helvetica" pitchFamily="2" charset="0"/>
              </a:rPr>
              <a:t>Wound healing decreases losses from disease</a:t>
            </a:r>
          </a:p>
          <a:p>
            <a:pPr>
              <a:spcAft>
                <a:spcPts val="1200"/>
              </a:spcAft>
            </a:pPr>
            <a:r>
              <a:rPr lang="en-US" sz="2100" dirty="0">
                <a:latin typeface="Helvetica" pitchFamily="2" charset="0"/>
              </a:rPr>
              <a:t>Wounds from sharp knives heal faster than from dull knives</a:t>
            </a:r>
          </a:p>
          <a:p>
            <a:pPr>
              <a:spcAft>
                <a:spcPts val="1200"/>
              </a:spcAft>
            </a:pPr>
            <a:r>
              <a:rPr lang="en-US" sz="2100" dirty="0">
                <a:latin typeface="Helvetica" pitchFamily="2" charset="0"/>
              </a:rPr>
              <a:t>Optimal temperature ~</a:t>
            </a:r>
            <a:r>
              <a:rPr lang="en-US" sz="2100" dirty="0" err="1">
                <a:latin typeface="Helvetica" pitchFamily="2" charset="0"/>
              </a:rPr>
              <a:t>65˚F</a:t>
            </a:r>
            <a:r>
              <a:rPr lang="en-US" sz="2100" dirty="0">
                <a:latin typeface="Helvetica" pitchFamily="2" charset="0"/>
              </a:rPr>
              <a:t> with high relative humidity</a:t>
            </a:r>
          </a:p>
          <a:p>
            <a:pPr>
              <a:spcAft>
                <a:spcPts val="1200"/>
              </a:spcAft>
            </a:pPr>
            <a:r>
              <a:rPr lang="en-US" sz="2100" dirty="0">
                <a:latin typeface="Helvetica" pitchFamily="2" charset="0"/>
              </a:rPr>
              <a:t>Longer at less than </a:t>
            </a:r>
            <a:r>
              <a:rPr lang="en-US" sz="2100" dirty="0" err="1">
                <a:latin typeface="Helvetica" pitchFamily="2" charset="0"/>
              </a:rPr>
              <a:t>65˚F</a:t>
            </a:r>
            <a:r>
              <a:rPr lang="en-US" sz="2100" dirty="0">
                <a:latin typeface="Helvetica" pitchFamily="2" charset="0"/>
              </a:rPr>
              <a:t>  is likely to be better</a:t>
            </a:r>
          </a:p>
          <a:p>
            <a:pPr>
              <a:spcAft>
                <a:spcPts val="1200"/>
              </a:spcAft>
            </a:pPr>
            <a:r>
              <a:rPr lang="en-US" sz="2100" dirty="0">
                <a:latin typeface="Helvetica" pitchFamily="2" charset="0"/>
              </a:rPr>
              <a:t>The closing layer is easily damaged</a:t>
            </a:r>
          </a:p>
        </p:txBody>
      </p:sp>
      <p:pic>
        <p:nvPicPr>
          <p:cNvPr id="3" name="Picture 2" descr="A potato with text on it&#10;&#10;Description automatically generated">
            <a:extLst>
              <a:ext uri="{FF2B5EF4-FFF2-40B4-BE49-F238E27FC236}">
                <a16:creationId xmlns:a16="http://schemas.microsoft.com/office/drawing/2014/main" id="{BA664D11-52EA-A77E-6966-B70062DA35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32120" y="1731645"/>
            <a:ext cx="2800350" cy="1680210"/>
          </a:xfrm>
          <a:prstGeom prst="rect">
            <a:avLst/>
          </a:prstGeom>
        </p:spPr>
      </p:pic>
    </p:spTree>
    <p:extLst>
      <p:ext uri="{BB962C8B-B14F-4D97-AF65-F5344CB8AC3E}">
        <p14:creationId xmlns:p14="http://schemas.microsoft.com/office/powerpoint/2010/main" val="1284791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30013-9C97-B867-BFCC-1F80CD9D416D}"/>
              </a:ext>
            </a:extLst>
          </p:cNvPr>
          <p:cNvSpPr txBox="1"/>
          <p:nvPr/>
        </p:nvSpPr>
        <p:spPr>
          <a:xfrm>
            <a:off x="665161" y="357544"/>
            <a:ext cx="7861447" cy="523220"/>
          </a:xfrm>
          <a:prstGeom prst="rect">
            <a:avLst/>
          </a:prstGeom>
          <a:noFill/>
        </p:spPr>
        <p:txBody>
          <a:bodyPr wrap="none" rtlCol="0">
            <a:spAutoFit/>
          </a:bodyPr>
          <a:lstStyle/>
          <a:p>
            <a:r>
              <a:rPr lang="en-US" sz="2800" b="1" dirty="0">
                <a:latin typeface="Helvetica" pitchFamily="2" charset="0"/>
              </a:rPr>
              <a:t>Cut seed develops disease resistance slowly</a:t>
            </a:r>
          </a:p>
        </p:txBody>
      </p:sp>
      <p:sp>
        <p:nvSpPr>
          <p:cNvPr id="7" name="TextBox 6">
            <a:extLst>
              <a:ext uri="{FF2B5EF4-FFF2-40B4-BE49-F238E27FC236}">
                <a16:creationId xmlns:a16="http://schemas.microsoft.com/office/drawing/2014/main" id="{487EBB85-2C07-1408-072C-0539FC5C1FB0}"/>
              </a:ext>
            </a:extLst>
          </p:cNvPr>
          <p:cNvSpPr txBox="1"/>
          <p:nvPr/>
        </p:nvSpPr>
        <p:spPr>
          <a:xfrm>
            <a:off x="2530813" y="3169508"/>
            <a:ext cx="184731" cy="248209"/>
          </a:xfrm>
          <a:prstGeom prst="rect">
            <a:avLst/>
          </a:prstGeom>
          <a:noFill/>
        </p:spPr>
        <p:txBody>
          <a:bodyPr wrap="none" rtlCol="0">
            <a:spAutoFit/>
          </a:bodyPr>
          <a:lstStyle/>
          <a:p>
            <a:endParaRPr lang="en-US" sz="1013" dirty="0"/>
          </a:p>
        </p:txBody>
      </p:sp>
      <p:sp>
        <p:nvSpPr>
          <p:cNvPr id="10" name="TextBox 9">
            <a:extLst>
              <a:ext uri="{FF2B5EF4-FFF2-40B4-BE49-F238E27FC236}">
                <a16:creationId xmlns:a16="http://schemas.microsoft.com/office/drawing/2014/main" id="{7CFFCB33-A17C-6C59-CFC3-ACC778B4DCDA}"/>
              </a:ext>
            </a:extLst>
          </p:cNvPr>
          <p:cNvSpPr txBox="1"/>
          <p:nvPr/>
        </p:nvSpPr>
        <p:spPr>
          <a:xfrm>
            <a:off x="2059179" y="4087333"/>
            <a:ext cx="5293928" cy="415498"/>
          </a:xfrm>
          <a:prstGeom prst="rect">
            <a:avLst/>
          </a:prstGeom>
          <a:noFill/>
        </p:spPr>
        <p:txBody>
          <a:bodyPr wrap="square">
            <a:spAutoFit/>
          </a:bodyPr>
          <a:lstStyle/>
          <a:p>
            <a:r>
              <a:rPr lang="en-US" sz="1050" dirty="0">
                <a:latin typeface="Helvetica" pitchFamily="2" charset="0"/>
              </a:rPr>
              <a:t>Nolte, Phillip, Gary A. </a:t>
            </a:r>
            <a:r>
              <a:rPr lang="en-US" sz="1050" dirty="0" err="1">
                <a:latin typeface="Helvetica" pitchFamily="2" charset="0"/>
              </a:rPr>
              <a:t>Secor</a:t>
            </a:r>
            <a:r>
              <a:rPr lang="en-US" sz="1050" dirty="0">
                <a:latin typeface="Helvetica" pitchFamily="2" charset="0"/>
              </a:rPr>
              <a:t>, and Neil C. </a:t>
            </a:r>
            <a:r>
              <a:rPr lang="en-US" sz="1050" dirty="0" err="1">
                <a:latin typeface="Helvetica" pitchFamily="2" charset="0"/>
              </a:rPr>
              <a:t>Gudmestad</a:t>
            </a:r>
            <a:r>
              <a:rPr lang="en-US" sz="1050" dirty="0">
                <a:latin typeface="Helvetica" pitchFamily="2" charset="0"/>
              </a:rPr>
              <a:t>. 1987. Wound healing, decay and chemical treatment of cut potato tuber tissue. </a:t>
            </a:r>
            <a:r>
              <a:rPr lang="en-US" sz="1050" i="1" dirty="0">
                <a:latin typeface="Helvetica" pitchFamily="2" charset="0"/>
              </a:rPr>
              <a:t>American Potato Journal</a:t>
            </a:r>
            <a:r>
              <a:rPr lang="en-US" sz="1050" dirty="0">
                <a:latin typeface="Helvetica" pitchFamily="2" charset="0"/>
              </a:rPr>
              <a:t> 64: 1–9. </a:t>
            </a:r>
          </a:p>
        </p:txBody>
      </p:sp>
      <p:grpSp>
        <p:nvGrpSpPr>
          <p:cNvPr id="4" name="Group 3">
            <a:extLst>
              <a:ext uri="{FF2B5EF4-FFF2-40B4-BE49-F238E27FC236}">
                <a16:creationId xmlns:a16="http://schemas.microsoft.com/office/drawing/2014/main" id="{FA82D83D-F1BB-50E1-67C4-F3BE459EA1B0}"/>
              </a:ext>
            </a:extLst>
          </p:cNvPr>
          <p:cNvGrpSpPr/>
          <p:nvPr/>
        </p:nvGrpSpPr>
        <p:grpSpPr>
          <a:xfrm>
            <a:off x="1062295" y="1117191"/>
            <a:ext cx="7202582" cy="2970143"/>
            <a:chOff x="1416394" y="1489587"/>
            <a:chExt cx="9603442" cy="3960191"/>
          </a:xfrm>
        </p:grpSpPr>
        <p:pic>
          <p:nvPicPr>
            <p:cNvPr id="8" name="Picture 7" descr="A table with numbers and letters&#10;&#10;Description automatically generated">
              <a:extLst>
                <a:ext uri="{FF2B5EF4-FFF2-40B4-BE49-F238E27FC236}">
                  <a16:creationId xmlns:a16="http://schemas.microsoft.com/office/drawing/2014/main" id="{074A6808-744B-D93E-6A97-C2A043B837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16394" y="1489587"/>
              <a:ext cx="9603442" cy="3960191"/>
            </a:xfrm>
            <a:prstGeom prst="rect">
              <a:avLst/>
            </a:prstGeom>
          </p:spPr>
        </p:pic>
        <p:sp>
          <p:nvSpPr>
            <p:cNvPr id="3" name="TextBox 2">
              <a:extLst>
                <a:ext uri="{FF2B5EF4-FFF2-40B4-BE49-F238E27FC236}">
                  <a16:creationId xmlns:a16="http://schemas.microsoft.com/office/drawing/2014/main" id="{5A163A29-D29C-0406-F0A5-1168FD19D3E5}"/>
                </a:ext>
              </a:extLst>
            </p:cNvPr>
            <p:cNvSpPr txBox="1"/>
            <p:nvPr/>
          </p:nvSpPr>
          <p:spPr>
            <a:xfrm>
              <a:off x="1493617" y="1825707"/>
              <a:ext cx="2275195" cy="861775"/>
            </a:xfrm>
            <a:prstGeom prst="rect">
              <a:avLst/>
            </a:prstGeom>
            <a:solidFill>
              <a:schemeClr val="bg1"/>
            </a:solidFill>
          </p:spPr>
          <p:txBody>
            <a:bodyPr wrap="square" rtlCol="0">
              <a:spAutoFit/>
            </a:bodyPr>
            <a:lstStyle/>
            <a:p>
              <a:r>
                <a:rPr lang="en-US" sz="1800" dirty="0">
                  <a:latin typeface="Helvetica" pitchFamily="2" charset="0"/>
                </a:rPr>
                <a:t>Healing time (days) at </a:t>
              </a:r>
              <a:r>
                <a:rPr lang="en-US" sz="1800" dirty="0" err="1">
                  <a:latin typeface="Helvetica" pitchFamily="2" charset="0"/>
                </a:rPr>
                <a:t>68˚F</a:t>
              </a:r>
              <a:r>
                <a:rPr lang="en-US" sz="1800" dirty="0">
                  <a:latin typeface="Helvetica" pitchFamily="2" charset="0"/>
                </a:rPr>
                <a:t>*</a:t>
              </a:r>
            </a:p>
          </p:txBody>
        </p:sp>
      </p:grpSp>
      <p:sp>
        <p:nvSpPr>
          <p:cNvPr id="5" name="TextBox 4">
            <a:extLst>
              <a:ext uri="{FF2B5EF4-FFF2-40B4-BE49-F238E27FC236}">
                <a16:creationId xmlns:a16="http://schemas.microsoft.com/office/drawing/2014/main" id="{FB768D73-4E62-F9A4-351D-59D0969CAEC9}"/>
              </a:ext>
            </a:extLst>
          </p:cNvPr>
          <p:cNvSpPr txBox="1"/>
          <p:nvPr/>
        </p:nvSpPr>
        <p:spPr>
          <a:xfrm>
            <a:off x="1666538" y="4623486"/>
            <a:ext cx="6079209" cy="369332"/>
          </a:xfrm>
          <a:prstGeom prst="rect">
            <a:avLst/>
          </a:prstGeom>
          <a:noFill/>
        </p:spPr>
        <p:txBody>
          <a:bodyPr wrap="square" rtlCol="0">
            <a:spAutoFit/>
          </a:bodyPr>
          <a:lstStyle/>
          <a:p>
            <a:r>
              <a:rPr lang="en-US" sz="1800" dirty="0">
                <a:latin typeface="Helvetica" pitchFamily="2" charset="0"/>
              </a:rPr>
              <a:t>*Healing time will be approximately 2-3 as long at </a:t>
            </a:r>
            <a:r>
              <a:rPr lang="en-US" sz="1800" dirty="0" err="1">
                <a:latin typeface="Helvetica" pitchFamily="2" charset="0"/>
              </a:rPr>
              <a:t>50˚F</a:t>
            </a:r>
            <a:endParaRPr lang="en-US" sz="1800" dirty="0">
              <a:latin typeface="Helvetica" pitchFamily="2" charset="0"/>
            </a:endParaRPr>
          </a:p>
        </p:txBody>
      </p:sp>
    </p:spTree>
    <p:extLst>
      <p:ext uri="{BB962C8B-B14F-4D97-AF65-F5344CB8AC3E}">
        <p14:creationId xmlns:p14="http://schemas.microsoft.com/office/powerpoint/2010/main" val="2661540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CDFCD58-82B0-C97F-E996-0933018F5D6E}"/>
              </a:ext>
            </a:extLst>
          </p:cNvPr>
          <p:cNvSpPr>
            <a:spLocks noGrp="1" noChangeArrowheads="1"/>
          </p:cNvSpPr>
          <p:nvPr>
            <p:ph type="title"/>
          </p:nvPr>
        </p:nvSpPr>
        <p:spPr>
          <a:xfrm>
            <a:off x="1400175" y="525202"/>
            <a:ext cx="6343650" cy="628650"/>
          </a:xfrm>
        </p:spPr>
        <p:txBody>
          <a:bodyPr/>
          <a:lstStyle/>
          <a:p>
            <a:pPr algn="ctr"/>
            <a:r>
              <a:rPr lang="en-US" altLang="en-US" sz="3200" b="1" dirty="0">
                <a:solidFill>
                  <a:srgbClr val="24246F"/>
                </a:solidFill>
                <a:latin typeface="Helvetica" pitchFamily="2" charset="0"/>
              </a:rPr>
              <a:t>Thank you!</a:t>
            </a:r>
            <a:r>
              <a:rPr lang="en-US" altLang="en-US" sz="2700" b="1" dirty="0">
                <a:solidFill>
                  <a:srgbClr val="24246F"/>
                </a:solidFill>
                <a:latin typeface="Helvetica" pitchFamily="2" charset="0"/>
              </a:rPr>
              <a:t>  </a:t>
            </a:r>
          </a:p>
        </p:txBody>
      </p:sp>
      <p:pic>
        <p:nvPicPr>
          <p:cNvPr id="67589" name="Picture 5">
            <a:extLst>
              <a:ext uri="{FF2B5EF4-FFF2-40B4-BE49-F238E27FC236}">
                <a16:creationId xmlns:a16="http://schemas.microsoft.com/office/drawing/2014/main" id="{CF178B6F-41CA-9522-86B7-3B82A0CE85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3002" y="1342663"/>
            <a:ext cx="5057996" cy="32756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A88E-710B-D646-6783-4545385719A9}"/>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7EDDC271-5602-7E21-BA43-B5A71520BF9A}"/>
              </a:ext>
            </a:extLst>
          </p:cNvPr>
          <p:cNvSpPr>
            <a:spLocks noGrp="1" noChangeArrowheads="1"/>
          </p:cNvSpPr>
          <p:nvPr>
            <p:ph type="title"/>
          </p:nvPr>
        </p:nvSpPr>
        <p:spPr>
          <a:xfrm>
            <a:off x="1371600" y="245341"/>
            <a:ext cx="6400800" cy="571500"/>
          </a:xfrm>
        </p:spPr>
        <p:txBody>
          <a:bodyPr>
            <a:normAutofit/>
          </a:bodyPr>
          <a:lstStyle/>
          <a:p>
            <a:pPr algn="ctr"/>
            <a:r>
              <a:rPr lang="en-US" altLang="en-US" sz="2800" b="1" dirty="0">
                <a:latin typeface="Helvetica" pitchFamily="2" charset="0"/>
              </a:rPr>
              <a:t>Guiding principles </a:t>
            </a:r>
          </a:p>
        </p:txBody>
      </p:sp>
      <p:sp>
        <p:nvSpPr>
          <p:cNvPr id="2" name="TextBox 1">
            <a:extLst>
              <a:ext uri="{FF2B5EF4-FFF2-40B4-BE49-F238E27FC236}">
                <a16:creationId xmlns:a16="http://schemas.microsoft.com/office/drawing/2014/main" id="{9E9FB849-575A-1ABC-3D41-17ED3D1FE333}"/>
              </a:ext>
            </a:extLst>
          </p:cNvPr>
          <p:cNvSpPr txBox="1"/>
          <p:nvPr/>
        </p:nvSpPr>
        <p:spPr>
          <a:xfrm>
            <a:off x="1090682" y="1294477"/>
            <a:ext cx="4114636" cy="2554545"/>
          </a:xfrm>
          <a:prstGeom prst="rect">
            <a:avLst/>
          </a:prstGeom>
          <a:noFill/>
        </p:spPr>
        <p:txBody>
          <a:bodyPr wrap="square" rtlCol="0">
            <a:spAutoFit/>
          </a:bodyPr>
          <a:lstStyle/>
          <a:p>
            <a:pPr>
              <a:spcAft>
                <a:spcPts val="1200"/>
              </a:spcAft>
            </a:pPr>
            <a:r>
              <a:rPr lang="en-US" sz="2000" dirty="0">
                <a:effectLst/>
                <a:latin typeface="Helvetica" pitchFamily="2" charset="0"/>
                <a:ea typeface="Calibri" panose="020F0502020204030204" pitchFamily="34" charset="0"/>
              </a:rPr>
              <a:t>Nothing contributes more to successful potato storage than healthy potatoes</a:t>
            </a:r>
            <a:endParaRPr lang="en-US" sz="2000" dirty="0">
              <a:latin typeface="Helvetica" pitchFamily="2" charset="0"/>
            </a:endParaRPr>
          </a:p>
          <a:p>
            <a:pPr>
              <a:spcAft>
                <a:spcPts val="1200"/>
              </a:spcAft>
            </a:pPr>
            <a:endParaRPr lang="en-US" sz="2000" dirty="0">
              <a:latin typeface="Helvetica" pitchFamily="2" charset="0"/>
            </a:endParaRPr>
          </a:p>
          <a:p>
            <a:pPr>
              <a:spcAft>
                <a:spcPts val="1200"/>
              </a:spcAft>
            </a:pPr>
            <a:r>
              <a:rPr lang="en-US" sz="2000" dirty="0">
                <a:effectLst/>
                <a:latin typeface="Helvetica" pitchFamily="2" charset="0"/>
                <a:ea typeface="Calibri" panose="020F0502020204030204" pitchFamily="34" charset="0"/>
              </a:rPr>
              <a:t>Protecting the skin from injury is one of the most effective ways to keep potatoes healthy</a:t>
            </a:r>
            <a:endParaRPr lang="en-US" sz="2000" dirty="0">
              <a:latin typeface="Helvetica" pitchFamily="2" charset="0"/>
            </a:endParaRPr>
          </a:p>
        </p:txBody>
      </p:sp>
      <p:pic>
        <p:nvPicPr>
          <p:cNvPr id="3" name="Picture 2">
            <a:extLst>
              <a:ext uri="{FF2B5EF4-FFF2-40B4-BE49-F238E27FC236}">
                <a16:creationId xmlns:a16="http://schemas.microsoft.com/office/drawing/2014/main" id="{BE80D0BA-F54A-54EE-40EE-BF9F32C3C51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763" b="99517" l="7872" r="96064">
                        <a14:foregroundMark x1="43149" y1="3382" x2="76093" y2="18035"/>
                        <a14:foregroundMark x1="76093" y1="18035" x2="89650" y2="32367"/>
                        <a14:foregroundMark x1="89650" y1="32367" x2="96356" y2="64573"/>
                        <a14:foregroundMark x1="10204" y1="23510" x2="8163" y2="41868"/>
                        <a14:foregroundMark x1="8163" y1="41868" x2="10204" y2="71820"/>
                        <a14:foregroundMark x1="89067" y1="76490" x2="95335" y2="59259"/>
                        <a14:foregroundMark x1="95335" y1="59259" x2="95918" y2="43639"/>
                        <a14:foregroundMark x1="94752" y1="38647" x2="93294" y2="35910"/>
                        <a14:backgroundMark x1="91545" y1="73913" x2="86297" y2="90982"/>
                        <a14:backgroundMark x1="86297" y1="90982" x2="90233" y2="76490"/>
                        <a14:backgroundMark x1="88047" y1="88889" x2="87755" y2="99517"/>
                        <a14:backgroundMark x1="26385" y1="3221" x2="34257" y2="5314"/>
                        <a14:backgroundMark x1="34840" y1="3060" x2="36297" y2="3704"/>
                        <a14:backgroundMark x1="37318" y1="3704" x2="42274" y2="1449"/>
                        <a14:backgroundMark x1="41545" y1="3382" x2="43003" y2="3543"/>
                        <a14:backgroundMark x1="36443" y1="3543" x2="35860" y2="3543"/>
                        <a14:backgroundMark x1="34985" y1="4026" x2="36880" y2="3704"/>
                        <a14:backgroundMark x1="36152" y1="3543" x2="36152" y2="3543"/>
                        <a14:backgroundMark x1="36735" y1="3543" x2="36735" y2="3543"/>
                        <a14:backgroundMark x1="36735" y1="3543" x2="36152" y2="3704"/>
                        <a14:backgroundMark x1="95481" y1="42029" x2="95335" y2="36554"/>
                        <a14:backgroundMark x1="96501" y1="64573" x2="96647" y2="67150"/>
                        <a14:backgroundMark x1="95481" y1="67150" x2="96210" y2="66828"/>
                        <a14:backgroundMark x1="96501" y1="68921" x2="93732" y2="74074"/>
                        <a14:backgroundMark x1="94023" y1="74074" x2="96647" y2="66828"/>
                        <a14:backgroundMark x1="97813" y1="67633" x2="96210" y2="68438"/>
                        <a14:backgroundMark x1="96501" y1="38325" x2="95773" y2="41546"/>
                      </a14:backgroundRemoval>
                    </a14:imgEffect>
                    <a14:imgEffect>
                      <a14:brightnessContrast bright="20000"/>
                    </a14:imgEffect>
                  </a14:imgLayer>
                </a14:imgProps>
              </a:ext>
              <a:ext uri="{28A0092B-C50C-407E-A947-70E740481C1C}">
                <a14:useLocalDpi xmlns:a14="http://schemas.microsoft.com/office/drawing/2010/main"/>
              </a:ext>
            </a:extLst>
          </a:blip>
          <a:srcRect t="-1" b="-2947"/>
          <a:stretch/>
        </p:blipFill>
        <p:spPr>
          <a:xfrm rot="16200000">
            <a:off x="5787605" y="1271763"/>
            <a:ext cx="2805521" cy="261384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886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A49D-A879-0909-6B0E-7D896C652B76}"/>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BA84D56F-96A3-6E34-E18D-1F8CA3402B63}"/>
              </a:ext>
            </a:extLst>
          </p:cNvPr>
          <p:cNvSpPr>
            <a:spLocks noGrp="1" noChangeArrowheads="1"/>
          </p:cNvSpPr>
          <p:nvPr>
            <p:ph type="title"/>
          </p:nvPr>
        </p:nvSpPr>
        <p:spPr>
          <a:xfrm>
            <a:off x="1339272" y="208395"/>
            <a:ext cx="6465455" cy="946150"/>
          </a:xfrm>
        </p:spPr>
        <p:txBody>
          <a:bodyPr>
            <a:noAutofit/>
          </a:bodyPr>
          <a:lstStyle/>
          <a:p>
            <a:pPr algn="ctr"/>
            <a:r>
              <a:rPr lang="en-US" altLang="en-US" sz="2800" b="1" dirty="0">
                <a:latin typeface="Helvetica" pitchFamily="2" charset="0"/>
              </a:rPr>
              <a:t>An undamaged skin minimizes storage losses</a:t>
            </a:r>
          </a:p>
        </p:txBody>
      </p:sp>
      <p:sp>
        <p:nvSpPr>
          <p:cNvPr id="2" name="TextBox 1">
            <a:extLst>
              <a:ext uri="{FF2B5EF4-FFF2-40B4-BE49-F238E27FC236}">
                <a16:creationId xmlns:a16="http://schemas.microsoft.com/office/drawing/2014/main" id="{75C66E11-D897-4021-820F-DE3B31A601FF}"/>
              </a:ext>
            </a:extLst>
          </p:cNvPr>
          <p:cNvSpPr txBox="1"/>
          <p:nvPr/>
        </p:nvSpPr>
        <p:spPr>
          <a:xfrm>
            <a:off x="882073" y="1706830"/>
            <a:ext cx="2670859" cy="1508105"/>
          </a:xfrm>
          <a:prstGeom prst="rect">
            <a:avLst/>
          </a:prstGeom>
          <a:noFill/>
        </p:spPr>
        <p:txBody>
          <a:bodyPr wrap="none" rtlCol="0">
            <a:spAutoFit/>
          </a:bodyPr>
          <a:lstStyle/>
          <a:p>
            <a:pPr>
              <a:spcAft>
                <a:spcPts val="1200"/>
              </a:spcAft>
            </a:pPr>
            <a:r>
              <a:rPr lang="en-US" sz="2400" dirty="0">
                <a:latin typeface="Helvetica" pitchFamily="2" charset="0"/>
              </a:rPr>
              <a:t>Shrink: Water loss</a:t>
            </a:r>
          </a:p>
          <a:p>
            <a:pPr>
              <a:spcAft>
                <a:spcPts val="1200"/>
              </a:spcAft>
            </a:pPr>
            <a:r>
              <a:rPr lang="en-US" sz="2400" dirty="0">
                <a:latin typeface="Helvetica" pitchFamily="2" charset="0"/>
              </a:rPr>
              <a:t>Shrink: Disease</a:t>
            </a:r>
          </a:p>
          <a:p>
            <a:pPr>
              <a:spcAft>
                <a:spcPts val="1200"/>
              </a:spcAft>
            </a:pPr>
            <a:r>
              <a:rPr lang="en-US" sz="2400" dirty="0">
                <a:latin typeface="Helvetica" pitchFamily="2" charset="0"/>
              </a:rPr>
              <a:t>Poor appearance</a:t>
            </a:r>
          </a:p>
        </p:txBody>
      </p:sp>
      <p:pic>
        <p:nvPicPr>
          <p:cNvPr id="4" name="Picture 3" descr="canela before.jpg">
            <a:extLst>
              <a:ext uri="{FF2B5EF4-FFF2-40B4-BE49-F238E27FC236}">
                <a16:creationId xmlns:a16="http://schemas.microsoft.com/office/drawing/2014/main" id="{491C53A8-EAB9-8C5D-93F4-F774D63AD2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89395" y="1645445"/>
            <a:ext cx="4704149" cy="2748096"/>
          </a:xfrm>
          <a:prstGeom prst="rect">
            <a:avLst/>
          </a:prstGeom>
          <a:ln>
            <a:solidFill>
              <a:srgbClr val="000000"/>
            </a:solidFill>
          </a:ln>
        </p:spPr>
      </p:pic>
    </p:spTree>
    <p:extLst>
      <p:ext uri="{BB962C8B-B14F-4D97-AF65-F5344CB8AC3E}">
        <p14:creationId xmlns:p14="http://schemas.microsoft.com/office/powerpoint/2010/main" val="74360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1044088"/>
          </a:xfrm>
        </p:spPr>
        <p:txBody>
          <a:bodyPr>
            <a:normAutofit/>
          </a:bodyPr>
          <a:lstStyle/>
          <a:p>
            <a:pPr algn="ctr"/>
            <a:r>
              <a:rPr lang="en-US" sz="2800" b="1" dirty="0">
                <a:latin typeface="Helvetica"/>
                <a:cs typeface="Helvetica"/>
              </a:rPr>
              <a:t>A detailed look at the potato skin</a:t>
            </a:r>
            <a:r>
              <a:rPr lang="en-US" sz="3000" b="1" dirty="0">
                <a:latin typeface="Helvetica"/>
                <a:cs typeface="Helvetica"/>
              </a:rPr>
              <a:t> </a:t>
            </a:r>
          </a:p>
        </p:txBody>
      </p:sp>
      <p:pic>
        <p:nvPicPr>
          <p:cNvPr id="3" name="Picture 2" descr="Skin diagram.jpg"/>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999017" y="1338565"/>
            <a:ext cx="5152513" cy="2780854"/>
          </a:xfrm>
          <a:prstGeom prst="rect">
            <a:avLst/>
          </a:prstGeom>
          <a:ln>
            <a:solidFill>
              <a:schemeClr val="accent1">
                <a:lumMod val="75000"/>
              </a:schemeClr>
            </a:solidFill>
          </a:ln>
        </p:spPr>
      </p:pic>
      <p:sp>
        <p:nvSpPr>
          <p:cNvPr id="4" name="TextBox 3"/>
          <p:cNvSpPr txBox="1"/>
          <p:nvPr/>
        </p:nvSpPr>
        <p:spPr>
          <a:xfrm>
            <a:off x="879019" y="4119419"/>
            <a:ext cx="3230372" cy="276999"/>
          </a:xfrm>
          <a:prstGeom prst="rect">
            <a:avLst/>
          </a:prstGeom>
          <a:noFill/>
        </p:spPr>
        <p:txBody>
          <a:bodyPr wrap="none" rtlCol="0">
            <a:spAutoFit/>
          </a:bodyPr>
          <a:lstStyle/>
          <a:p>
            <a:r>
              <a:rPr lang="en-US" sz="1200" dirty="0">
                <a:latin typeface="Helvetica" pitchFamily="2" charset="0"/>
                <a:cs typeface="Helvetica"/>
              </a:rPr>
              <a:t>British Potato Council Project Report 2006/1</a:t>
            </a:r>
            <a:r>
              <a:rPr lang="en-US" sz="1200" dirty="0">
                <a:latin typeface="Helvetica" pitchFamily="2" charset="0"/>
              </a:rPr>
              <a:t> </a:t>
            </a:r>
          </a:p>
        </p:txBody>
      </p:sp>
      <p:pic>
        <p:nvPicPr>
          <p:cNvPr id="8" name="Picture 7" descr="A group of potatoes on a table&#10;&#10;Description automatically generated">
            <a:extLst>
              <a:ext uri="{FF2B5EF4-FFF2-40B4-BE49-F238E27FC236}">
                <a16:creationId xmlns:a16="http://schemas.microsoft.com/office/drawing/2014/main" id="{7E828BBF-8F8F-6EA5-E0AC-49AF1864FD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6918036" y="2005458"/>
            <a:ext cx="1678651" cy="1132584"/>
          </a:xfrm>
          <a:prstGeom prst="rect">
            <a:avLst/>
          </a:prstGeom>
        </p:spPr>
      </p:pic>
      <p:sp>
        <p:nvSpPr>
          <p:cNvPr id="9" name="Rectangle 8">
            <a:extLst>
              <a:ext uri="{FF2B5EF4-FFF2-40B4-BE49-F238E27FC236}">
                <a16:creationId xmlns:a16="http://schemas.microsoft.com/office/drawing/2014/main" id="{88B49BF3-19A7-0F61-30DA-91EE21CDC22E}"/>
              </a:ext>
            </a:extLst>
          </p:cNvPr>
          <p:cNvSpPr/>
          <p:nvPr/>
        </p:nvSpPr>
        <p:spPr>
          <a:xfrm>
            <a:off x="7577251" y="2133599"/>
            <a:ext cx="360219" cy="92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E42D336-563F-09A8-603F-9D0D9B277561}"/>
              </a:ext>
            </a:extLst>
          </p:cNvPr>
          <p:cNvCxnSpPr>
            <a:cxnSpLocks/>
          </p:cNvCxnSpPr>
          <p:nvPr/>
        </p:nvCxnSpPr>
        <p:spPr>
          <a:xfrm>
            <a:off x="6151531" y="1655086"/>
            <a:ext cx="1425720" cy="4873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D69CB4-96CE-FF4E-3339-C170E1570067}"/>
              </a:ext>
            </a:extLst>
          </p:cNvPr>
          <p:cNvCxnSpPr>
            <a:cxnSpLocks/>
          </p:cNvCxnSpPr>
          <p:nvPr/>
        </p:nvCxnSpPr>
        <p:spPr>
          <a:xfrm flipV="1">
            <a:off x="6151530" y="2230227"/>
            <a:ext cx="1425721" cy="18891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31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B8C35-6703-29AB-C061-F7AC7D035FBE}"/>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9B4D33E7-8640-B4C4-0951-A149147A753B}"/>
              </a:ext>
            </a:extLst>
          </p:cNvPr>
          <p:cNvSpPr>
            <a:spLocks noGrp="1" noChangeArrowheads="1"/>
          </p:cNvSpPr>
          <p:nvPr>
            <p:ph type="title"/>
          </p:nvPr>
        </p:nvSpPr>
        <p:spPr>
          <a:xfrm>
            <a:off x="803564" y="185889"/>
            <a:ext cx="7536872" cy="930729"/>
          </a:xfrm>
        </p:spPr>
        <p:txBody>
          <a:bodyPr>
            <a:noAutofit/>
          </a:bodyPr>
          <a:lstStyle/>
          <a:p>
            <a:pPr algn="ctr"/>
            <a:r>
              <a:rPr lang="en-US" altLang="en-US" sz="2800" b="1" dirty="0">
                <a:latin typeface="Helvetica" pitchFamily="2" charset="0"/>
              </a:rPr>
              <a:t>Skinning occurs when the weak cells of the phellogen are torn by shearing forces</a:t>
            </a:r>
          </a:p>
        </p:txBody>
      </p:sp>
      <p:pic>
        <p:nvPicPr>
          <p:cNvPr id="2" name="Picture 1" descr="Periderm diagram.jpg">
            <a:extLst>
              <a:ext uri="{FF2B5EF4-FFF2-40B4-BE49-F238E27FC236}">
                <a16:creationId xmlns:a16="http://schemas.microsoft.com/office/drawing/2014/main" id="{82FE73AF-A9E4-043E-F0FC-763BD1F578F0}"/>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693287" y="1239137"/>
            <a:ext cx="6088400" cy="3178750"/>
          </a:xfrm>
          <a:prstGeom prst="rect">
            <a:avLst/>
          </a:prstGeom>
          <a:ln>
            <a:solidFill>
              <a:srgbClr val="000090"/>
            </a:solidFill>
          </a:ln>
        </p:spPr>
      </p:pic>
      <p:sp>
        <p:nvSpPr>
          <p:cNvPr id="4" name="TextBox 3">
            <a:extLst>
              <a:ext uri="{FF2B5EF4-FFF2-40B4-BE49-F238E27FC236}">
                <a16:creationId xmlns:a16="http://schemas.microsoft.com/office/drawing/2014/main" id="{74D12364-4E18-4071-3575-D3D796F445D7}"/>
              </a:ext>
            </a:extLst>
          </p:cNvPr>
          <p:cNvSpPr txBox="1"/>
          <p:nvPr/>
        </p:nvSpPr>
        <p:spPr>
          <a:xfrm>
            <a:off x="1611793" y="4495946"/>
            <a:ext cx="2417650" cy="461665"/>
          </a:xfrm>
          <a:prstGeom prst="rect">
            <a:avLst/>
          </a:prstGeom>
          <a:noFill/>
        </p:spPr>
        <p:txBody>
          <a:bodyPr wrap="none" rtlCol="0">
            <a:spAutoFit/>
          </a:bodyPr>
          <a:lstStyle/>
          <a:p>
            <a:r>
              <a:rPr lang="en-US" sz="1200" dirty="0">
                <a:latin typeface="Helvetica" pitchFamily="2" charset="0"/>
              </a:rPr>
              <a:t>Bussan, </a:t>
            </a:r>
            <a:r>
              <a:rPr lang="en-US" sz="1200" dirty="0" err="1">
                <a:latin typeface="Helvetica" pitchFamily="2" charset="0"/>
              </a:rPr>
              <a:t>Sabba</a:t>
            </a:r>
            <a:r>
              <a:rPr lang="en-US" sz="1200" dirty="0">
                <a:latin typeface="Helvetica" pitchFamily="2" charset="0"/>
              </a:rPr>
              <a:t> and </a:t>
            </a:r>
            <a:r>
              <a:rPr lang="en-US" sz="1200" dirty="0" err="1">
                <a:latin typeface="Helvetica" pitchFamily="2" charset="0"/>
              </a:rPr>
              <a:t>Drilias</a:t>
            </a:r>
            <a:r>
              <a:rPr lang="en-US" sz="1200" dirty="0">
                <a:latin typeface="Helvetica" pitchFamily="2" charset="0"/>
              </a:rPr>
              <a:t> 2009</a:t>
            </a:r>
          </a:p>
          <a:p>
            <a:r>
              <a:rPr lang="en-US" sz="1200" dirty="0">
                <a:latin typeface="Helvetica" pitchFamily="2" charset="0"/>
              </a:rPr>
              <a:t>Adapted from E. C. </a:t>
            </a:r>
            <a:r>
              <a:rPr lang="en-US" sz="1200" dirty="0" err="1">
                <a:latin typeface="Helvetica" pitchFamily="2" charset="0"/>
              </a:rPr>
              <a:t>Lulai</a:t>
            </a:r>
            <a:r>
              <a:rPr lang="en-US" sz="1200" dirty="0">
                <a:latin typeface="Helvetica" pitchFamily="2" charset="0"/>
              </a:rPr>
              <a:t>, 2002 </a:t>
            </a:r>
          </a:p>
        </p:txBody>
      </p:sp>
    </p:spTree>
    <p:extLst>
      <p:ext uri="{BB962C8B-B14F-4D97-AF65-F5344CB8AC3E}">
        <p14:creationId xmlns:p14="http://schemas.microsoft.com/office/powerpoint/2010/main" val="3916340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2D95BF0-5AB4-F928-A5E2-63416CA41238}"/>
              </a:ext>
            </a:extLst>
          </p:cNvPr>
          <p:cNvSpPr>
            <a:spLocks noGrp="1" noChangeArrowheads="1"/>
          </p:cNvSpPr>
          <p:nvPr>
            <p:ph type="title"/>
          </p:nvPr>
        </p:nvSpPr>
        <p:spPr>
          <a:xfrm>
            <a:off x="1114424" y="267888"/>
            <a:ext cx="6858000" cy="571500"/>
          </a:xfrm>
        </p:spPr>
        <p:txBody>
          <a:bodyPr>
            <a:normAutofit/>
          </a:bodyPr>
          <a:lstStyle/>
          <a:p>
            <a:pPr algn="ctr"/>
            <a:r>
              <a:rPr lang="en-US" altLang="en-US" sz="2800" b="1" dirty="0">
                <a:latin typeface="Helvetica" pitchFamily="2" charset="0"/>
              </a:rPr>
              <a:t>Skin set can be measured</a:t>
            </a:r>
          </a:p>
        </p:txBody>
      </p:sp>
      <p:pic>
        <p:nvPicPr>
          <p:cNvPr id="52227" name="Picture 3">
            <a:extLst>
              <a:ext uri="{FF2B5EF4-FFF2-40B4-BE49-F238E27FC236}">
                <a16:creationId xmlns:a16="http://schemas.microsoft.com/office/drawing/2014/main" id="{7B465DE5-25AC-2FD8-AF15-187904B33F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a:off x="1943100" y="1028701"/>
            <a:ext cx="5200650" cy="3561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3" name="Picture 17">
            <a:extLst>
              <a:ext uri="{FF2B5EF4-FFF2-40B4-BE49-F238E27FC236}">
                <a16:creationId xmlns:a16="http://schemas.microsoft.com/office/drawing/2014/main" id="{27ED08EA-5022-C922-345E-3F9FE489A6A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866516" y="1285190"/>
            <a:ext cx="3695989" cy="3504189"/>
          </a:xfrm>
          <a:prstGeom prst="rect">
            <a:avLst/>
          </a:prstGeom>
          <a:noFill/>
          <a:extLst>
            <a:ext uri="{909E8E84-426E-40DD-AFC4-6F175D3DCCD1}">
              <a14:hiddenFill xmlns:a14="http://schemas.microsoft.com/office/drawing/2010/main">
                <a:solidFill>
                  <a:srgbClr val="FFFFFF"/>
                </a:solidFill>
              </a14:hiddenFill>
            </a:ext>
          </a:extLst>
        </p:spPr>
      </p:pic>
      <p:sp>
        <p:nvSpPr>
          <p:cNvPr id="50178" name="Rectangle 2">
            <a:extLst>
              <a:ext uri="{FF2B5EF4-FFF2-40B4-BE49-F238E27FC236}">
                <a16:creationId xmlns:a16="http://schemas.microsoft.com/office/drawing/2014/main" id="{C0D3AC20-6CCB-6E27-759A-AFB9D8BB4BFB}"/>
              </a:ext>
            </a:extLst>
          </p:cNvPr>
          <p:cNvSpPr>
            <a:spLocks noGrp="1" noChangeArrowheads="1"/>
          </p:cNvSpPr>
          <p:nvPr>
            <p:ph type="title"/>
          </p:nvPr>
        </p:nvSpPr>
        <p:spPr>
          <a:xfrm>
            <a:off x="1657350" y="228599"/>
            <a:ext cx="5829300" cy="1074578"/>
          </a:xfrm>
        </p:spPr>
        <p:txBody>
          <a:bodyPr>
            <a:normAutofit/>
          </a:bodyPr>
          <a:lstStyle/>
          <a:p>
            <a:pPr algn="ctr"/>
            <a:r>
              <a:rPr lang="en-US" altLang="en-US" sz="2800" b="1" dirty="0">
                <a:latin typeface="Helvetica" pitchFamily="2" charset="0"/>
              </a:rPr>
              <a:t>Resistance to skinning increases throughout the growing season</a:t>
            </a:r>
            <a:endParaRPr lang="en-US" altLang="en-US" sz="2800" dirty="0">
              <a:latin typeface="Helvetica" pitchFamily="2" charset="0"/>
            </a:endParaRPr>
          </a:p>
        </p:txBody>
      </p:sp>
      <p:sp>
        <p:nvSpPr>
          <p:cNvPr id="50190" name="Text Box 14">
            <a:extLst>
              <a:ext uri="{FF2B5EF4-FFF2-40B4-BE49-F238E27FC236}">
                <a16:creationId xmlns:a16="http://schemas.microsoft.com/office/drawing/2014/main" id="{08939087-1E1B-94A9-7B2F-87C5559EC4FF}"/>
              </a:ext>
            </a:extLst>
          </p:cNvPr>
          <p:cNvSpPr txBox="1">
            <a:spLocks noChangeArrowheads="1"/>
          </p:cNvSpPr>
          <p:nvPr/>
        </p:nvSpPr>
        <p:spPr bwMode="auto">
          <a:xfrm>
            <a:off x="5517553" y="3212776"/>
            <a:ext cx="85151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dirty="0">
                <a:latin typeface="Helvetica" pitchFamily="2" charset="0"/>
              </a:rPr>
              <a:t>Sept 9</a:t>
            </a:r>
          </a:p>
        </p:txBody>
      </p:sp>
      <p:sp>
        <p:nvSpPr>
          <p:cNvPr id="50191" name="Rectangle 15">
            <a:extLst>
              <a:ext uri="{FF2B5EF4-FFF2-40B4-BE49-F238E27FC236}">
                <a16:creationId xmlns:a16="http://schemas.microsoft.com/office/drawing/2014/main" id="{62803681-E8FE-9585-AE03-67881D10A47F}"/>
              </a:ext>
            </a:extLst>
          </p:cNvPr>
          <p:cNvSpPr>
            <a:spLocks noChangeArrowheads="1"/>
          </p:cNvSpPr>
          <p:nvPr/>
        </p:nvSpPr>
        <p:spPr bwMode="auto">
          <a:xfrm>
            <a:off x="3571876" y="3655658"/>
            <a:ext cx="91563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dirty="0">
                <a:latin typeface="Helvetica" pitchFamily="2" charset="0"/>
              </a:rPr>
              <a:t>July 21</a:t>
            </a:r>
          </a:p>
        </p:txBody>
      </p:sp>
      <p:sp>
        <p:nvSpPr>
          <p:cNvPr id="50192" name="Line 16">
            <a:extLst>
              <a:ext uri="{FF2B5EF4-FFF2-40B4-BE49-F238E27FC236}">
                <a16:creationId xmlns:a16="http://schemas.microsoft.com/office/drawing/2014/main" id="{5CDB3B97-D047-ACCD-AE6A-11F791B54729}"/>
              </a:ext>
            </a:extLst>
          </p:cNvPr>
          <p:cNvSpPr>
            <a:spLocks noChangeShapeType="1"/>
          </p:cNvSpPr>
          <p:nvPr/>
        </p:nvSpPr>
        <p:spPr bwMode="auto">
          <a:xfrm flipV="1">
            <a:off x="5943310" y="2114550"/>
            <a:ext cx="0" cy="1098226"/>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013" dirty="0"/>
          </a:p>
        </p:txBody>
      </p:sp>
      <p:sp>
        <p:nvSpPr>
          <p:cNvPr id="50194" name="Text Box 18">
            <a:extLst>
              <a:ext uri="{FF2B5EF4-FFF2-40B4-BE49-F238E27FC236}">
                <a16:creationId xmlns:a16="http://schemas.microsoft.com/office/drawing/2014/main" id="{F74A4397-C7E7-1D49-4B8F-27F78591FF4C}"/>
              </a:ext>
            </a:extLst>
          </p:cNvPr>
          <p:cNvSpPr txBox="1">
            <a:spLocks noChangeArrowheads="1"/>
          </p:cNvSpPr>
          <p:nvPr/>
        </p:nvSpPr>
        <p:spPr bwMode="auto">
          <a:xfrm>
            <a:off x="3677048" y="1649142"/>
            <a:ext cx="1037463"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600" dirty="0">
                <a:solidFill>
                  <a:schemeClr val="accent5">
                    <a:lumMod val="75000"/>
                  </a:schemeClr>
                </a:solidFill>
                <a:latin typeface="Helvetica" pitchFamily="2" charset="0"/>
              </a:rPr>
              <a:t>Snowden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30013-9C97-B867-BFCC-1F80CD9D416D}"/>
              </a:ext>
            </a:extLst>
          </p:cNvPr>
          <p:cNvSpPr txBox="1"/>
          <p:nvPr/>
        </p:nvSpPr>
        <p:spPr>
          <a:xfrm>
            <a:off x="1690950" y="379667"/>
            <a:ext cx="5762100" cy="923330"/>
          </a:xfrm>
          <a:prstGeom prst="rect">
            <a:avLst/>
          </a:prstGeom>
          <a:noFill/>
        </p:spPr>
        <p:txBody>
          <a:bodyPr wrap="square" rtlCol="0">
            <a:spAutoFit/>
          </a:bodyPr>
          <a:lstStyle/>
          <a:p>
            <a:pPr algn="ctr"/>
            <a:r>
              <a:rPr lang="en-US" sz="2700" b="1" dirty="0">
                <a:latin typeface="Helvetica" pitchFamily="2" charset="0"/>
              </a:rPr>
              <a:t>Potatoes must stop growing before they can set a durable skin</a:t>
            </a:r>
          </a:p>
        </p:txBody>
      </p:sp>
      <p:sp>
        <p:nvSpPr>
          <p:cNvPr id="6" name="TextBox 5">
            <a:extLst>
              <a:ext uri="{FF2B5EF4-FFF2-40B4-BE49-F238E27FC236}">
                <a16:creationId xmlns:a16="http://schemas.microsoft.com/office/drawing/2014/main" id="{6BEA79FC-A9A7-513D-E6FE-9DEDBFEFE0FB}"/>
              </a:ext>
            </a:extLst>
          </p:cNvPr>
          <p:cNvSpPr txBox="1"/>
          <p:nvPr/>
        </p:nvSpPr>
        <p:spPr>
          <a:xfrm>
            <a:off x="609421" y="1674817"/>
            <a:ext cx="3962579" cy="3000821"/>
          </a:xfrm>
          <a:prstGeom prst="rect">
            <a:avLst/>
          </a:prstGeom>
          <a:noFill/>
        </p:spPr>
        <p:txBody>
          <a:bodyPr wrap="square" rtlCol="0">
            <a:spAutoFit/>
          </a:bodyPr>
          <a:lstStyle/>
          <a:p>
            <a:r>
              <a:rPr lang="en-US" sz="2100" dirty="0">
                <a:latin typeface="Helvetica" pitchFamily="2" charset="0"/>
              </a:rPr>
              <a:t>Skin set takes time</a:t>
            </a:r>
          </a:p>
          <a:p>
            <a:endParaRPr lang="en-US" sz="2100" dirty="0">
              <a:latin typeface="Helvetica" pitchFamily="2" charset="0"/>
            </a:endParaRPr>
          </a:p>
          <a:p>
            <a:r>
              <a:rPr lang="en-US" sz="2100" dirty="0">
                <a:latin typeface="Helvetica" pitchFamily="2" charset="0"/>
              </a:rPr>
              <a:t>2-3 weeks is usually enough time when vines are approaching maturity</a:t>
            </a:r>
          </a:p>
          <a:p>
            <a:endParaRPr lang="en-US" sz="2100" dirty="0">
              <a:latin typeface="Helvetica" pitchFamily="2" charset="0"/>
            </a:endParaRPr>
          </a:p>
          <a:p>
            <a:r>
              <a:rPr lang="en-US" sz="2100" dirty="0">
                <a:latin typeface="Helvetica" pitchFamily="2" charset="0"/>
              </a:rPr>
              <a:t>More time may be needed when potatoes are growing faster</a:t>
            </a:r>
          </a:p>
        </p:txBody>
      </p:sp>
      <p:pic>
        <p:nvPicPr>
          <p:cNvPr id="11" name="Picture 10" descr="A field of purple flowers&#10;&#10;Description automatically generated">
            <a:extLst>
              <a:ext uri="{FF2B5EF4-FFF2-40B4-BE49-F238E27FC236}">
                <a16:creationId xmlns:a16="http://schemas.microsoft.com/office/drawing/2014/main" id="{1E04BAB1-DBFC-F372-5FD6-A1B66D1B78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43399" y="1603795"/>
            <a:ext cx="4474345" cy="2746262"/>
          </a:xfrm>
          <a:prstGeom prst="rect">
            <a:avLst/>
          </a:prstGeom>
        </p:spPr>
      </p:pic>
    </p:spTree>
    <p:extLst>
      <p:ext uri="{BB962C8B-B14F-4D97-AF65-F5344CB8AC3E}">
        <p14:creationId xmlns:p14="http://schemas.microsoft.com/office/powerpoint/2010/main" val="8949172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864</TotalTime>
  <Words>1514</Words>
  <Application>Microsoft Office PowerPoint</Application>
  <PresentationFormat>On-screen Show (16:9)</PresentationFormat>
  <Paragraphs>163</Paragraphs>
  <Slides>26</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Gotham SSm A</vt:lpstr>
      <vt:lpstr>Helvetica</vt:lpstr>
      <vt:lpstr>Lora Regular</vt:lpstr>
      <vt:lpstr>Wingdings</vt:lpstr>
      <vt:lpstr>Office Theme</vt:lpstr>
      <vt:lpstr>Potato skin: the best defense against storage loss </vt:lpstr>
      <vt:lpstr>Our roadmap </vt:lpstr>
      <vt:lpstr>Guiding principles </vt:lpstr>
      <vt:lpstr>An undamaged skin minimizes storage losses</vt:lpstr>
      <vt:lpstr>A detailed look at the potato skin </vt:lpstr>
      <vt:lpstr>Skinning occurs when the weak cells of the phellogen are torn by shearing forces</vt:lpstr>
      <vt:lpstr>Skin set can be measured</vt:lpstr>
      <vt:lpstr>Resistance to skinning increases throughout the growing season</vt:lpstr>
      <vt:lpstr>PowerPoint Presentation</vt:lpstr>
      <vt:lpstr>Does vine kill accelerate skin set?  </vt:lpstr>
      <vt:lpstr>Vine kill treatment had a small effect on the rate of skin set</vt:lpstr>
      <vt:lpstr>Water loss in storage</vt:lpstr>
      <vt:lpstr>The skin as a barrier to water loss</vt:lpstr>
      <vt:lpstr>Skinning and water loss</vt:lpstr>
      <vt:lpstr>The tuber skin is a barrier to infection</vt:lpstr>
      <vt:lpstr>PowerPoint Presentation</vt:lpstr>
      <vt:lpstr>PowerPoint Presentation</vt:lpstr>
      <vt:lpstr>The closing layer is a quick fix for a wounded area</vt:lpstr>
      <vt:lpstr>Wound periderm is a durable, highly effective barrier to disease and water loss</vt:lpstr>
      <vt:lpstr>PowerPoint Presentation</vt:lpstr>
      <vt:lpstr>Skin quality</vt:lpstr>
      <vt:lpstr>Pigments accumulate in the skin as potatoes grow</vt:lpstr>
      <vt:lpstr>Healed wounds contain almost no red or purple pigments </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Implications of potato seed physiological age</dc:title>
  <dc:creator>Bethke, Paul - REE-ARS</dc:creator>
  <cp:lastModifiedBy>Kelly Turner</cp:lastModifiedBy>
  <cp:revision>7</cp:revision>
  <dcterms:created xsi:type="dcterms:W3CDTF">2024-01-18T14:07:48Z</dcterms:created>
  <dcterms:modified xsi:type="dcterms:W3CDTF">2024-02-20T16:08:00Z</dcterms:modified>
</cp:coreProperties>
</file>